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4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  <p:sldMasterId id="2147483676" r:id="rId5"/>
    <p:sldMasterId id="2147483662" r:id="rId6"/>
  </p:sldMasterIdLst>
  <p:notesMasterIdLst>
    <p:notesMasterId r:id="rId17"/>
  </p:notesMasterIdLst>
  <p:sldIdLst>
    <p:sldId id="269" r:id="rId7"/>
    <p:sldId id="337" r:id="rId8"/>
    <p:sldId id="344" r:id="rId9"/>
    <p:sldId id="345" r:id="rId10"/>
    <p:sldId id="342" r:id="rId11"/>
    <p:sldId id="348" r:id="rId12"/>
    <p:sldId id="347" r:id="rId13"/>
    <p:sldId id="338" r:id="rId14"/>
    <p:sldId id="334" r:id="rId15"/>
    <p:sldId id="271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6C61E04-0730-9227-5DA3-571A14B93246}" name="Jiří Hájek" initials="JH" userId="S::xhajj24@vse.cz::72d55ba2-2886-4aaf-8d4a-9e3ac25eff50" providerId="AD"/>
  <p188:author id="{62D16A38-8ABF-7DDC-FDDD-5AD08606A8EF}" name="Soňa Macurová" initials="SM" userId="S::macs12@vse.cz::40839030-ea94-4baf-9f33-89ff4828a125" providerId="AD"/>
  <p188:author id="{D0CABAE0-7B52-6668-A759-E58BF7B4DB62}" name="Tereza Ircingová" initials="TI" userId="S::irct00@vse.cz::b94ff7c1-4ed3-4e18-909d-4fb47d1f6b80" providerId="AD"/>
  <p188:author id="{203DB3FA-6B9F-D243-E6F4-51A20A2A5256}" name="Klára Měcháčková" initials="KM" userId="S::meck02@vse.cz::b7a9ab3a-0535-4e31-8e67-46fd197f8ad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E2"/>
    <a:srgbClr val="EAF6FE"/>
    <a:srgbClr val="D2F5FF"/>
    <a:srgbClr val="5BC4F1"/>
    <a:srgbClr val="B5EAE0"/>
    <a:srgbClr val="D9FFFA"/>
    <a:srgbClr val="009881"/>
    <a:srgbClr val="B8FFF1"/>
    <a:srgbClr val="B3FFF0"/>
    <a:srgbClr val="89F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ňa Macurová" userId="40839030-ea94-4baf-9f33-89ff4828a125" providerId="ADAL" clId="{6786658B-A05D-40D2-8F0C-BFCCD7E34A7F}"/>
    <pc:docChg chg="undo custSel modSld">
      <pc:chgData name="Soňa Macurová" userId="40839030-ea94-4baf-9f33-89ff4828a125" providerId="ADAL" clId="{6786658B-A05D-40D2-8F0C-BFCCD7E34A7F}" dt="2026-04-20T09:14:05.266" v="34" actId="13926"/>
      <pc:docMkLst>
        <pc:docMk/>
      </pc:docMkLst>
      <pc:sldChg chg="modSp mod">
        <pc:chgData name="Soňa Macurová" userId="40839030-ea94-4baf-9f33-89ff4828a125" providerId="ADAL" clId="{6786658B-A05D-40D2-8F0C-BFCCD7E34A7F}" dt="2026-04-20T09:13:23.521" v="33" actId="6549"/>
        <pc:sldMkLst>
          <pc:docMk/>
          <pc:sldMk cId="2163860422" sldId="334"/>
        </pc:sldMkLst>
        <pc:spChg chg="mod">
          <ac:chgData name="Soňa Macurová" userId="40839030-ea94-4baf-9f33-89ff4828a125" providerId="ADAL" clId="{6786658B-A05D-40D2-8F0C-BFCCD7E34A7F}" dt="2026-04-20T09:13:23.521" v="33" actId="6549"/>
          <ac:spMkLst>
            <pc:docMk/>
            <pc:sldMk cId="2163860422" sldId="334"/>
            <ac:spMk id="9" creationId="{1570A1D5-4BE6-4BF1-AA6A-C4CD9C206F71}"/>
          </ac:spMkLst>
        </pc:spChg>
      </pc:sldChg>
      <pc:sldChg chg="modSp mod">
        <pc:chgData name="Soňa Macurová" userId="40839030-ea94-4baf-9f33-89ff4828a125" providerId="ADAL" clId="{6786658B-A05D-40D2-8F0C-BFCCD7E34A7F}" dt="2026-04-20T09:14:05.266" v="34" actId="13926"/>
        <pc:sldMkLst>
          <pc:docMk/>
          <pc:sldMk cId="3960362808" sldId="337"/>
        </pc:sldMkLst>
        <pc:spChg chg="mod">
          <ac:chgData name="Soňa Macurová" userId="40839030-ea94-4baf-9f33-89ff4828a125" providerId="ADAL" clId="{6786658B-A05D-40D2-8F0C-BFCCD7E34A7F}" dt="2026-04-20T09:14:05.266" v="34" actId="13926"/>
          <ac:spMkLst>
            <pc:docMk/>
            <pc:sldMk cId="3960362808" sldId="337"/>
            <ac:spMk id="9" creationId="{1570A1D5-4BE6-4BF1-AA6A-C4CD9C206F7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6.7578487579540367E-2"/>
          <c:y val="3.06571884324651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2.8978790913553664E-2"/>
          <c:y val="0.1348355485860766"/>
          <c:w val="0.95755319432002628"/>
          <c:h val="0.696231418205384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5BC4F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1C7-4401-905E-A72EA74259B0}"/>
              </c:ext>
            </c:extLst>
          </c:dPt>
          <c:dPt>
            <c:idx val="1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314-4921-8343-D89886C95A30}"/>
              </c:ext>
            </c:extLst>
          </c:dPt>
          <c:dPt>
            <c:idx val="2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314-4921-8343-D89886C95A30}"/>
              </c:ext>
            </c:extLst>
          </c:dPt>
          <c:dPt>
            <c:idx val="3"/>
            <c:invertIfNegative val="0"/>
            <c:bubble3D val="0"/>
            <c:spPr>
              <a:solidFill>
                <a:srgbClr val="009E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314-4921-8343-D89886C95A30}"/>
              </c:ext>
            </c:extLst>
          </c:dPt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38-46D1-B2F1-B76DBFE9E6A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rgbClr val="B10062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38-46D1-B2F1-B76DBFE9E6A2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rgbClr val="EB6608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38-46D1-B2F1-B76DBFE9E6A2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00659B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List1!$E$2:$E$5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C7-4401-905E-A72EA74259B0}"/>
            </c:ext>
          </c:extLst>
        </c:ser>
        <c:ser>
          <c:idx val="4"/>
          <c:order val="4"/>
          <c:tx>
            <c:strRef>
              <c:f>List1!$F$1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rgbClr val="00988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List1!$F$2:$F$5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C7-4401-905E-A72EA74259B0}"/>
            </c:ext>
          </c:extLst>
        </c:ser>
        <c:ser>
          <c:idx val="5"/>
          <c:order val="5"/>
          <c:tx>
            <c:strRef>
              <c:f>List1!$G$1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rgbClr val="5BC4F1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List1!$G$2:$G$5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C7-4401-905E-A72EA74259B0}"/>
            </c:ext>
          </c:extLst>
        </c:ser>
        <c:ser>
          <c:idx val="6"/>
          <c:order val="6"/>
          <c:tx>
            <c:strRef>
              <c:f>List1!$H$1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E73088"/>
            </a:solidFill>
            <a:ln>
              <a:noFill/>
            </a:ln>
            <a:effectLst/>
          </c:spPr>
          <c:invertIfNegative val="0"/>
          <c:cat>
            <c:strRef>
              <c:f>List1!$A$2:$A$5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List1!$H$2:$H$5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C7-4401-905E-A72EA74259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6283247"/>
        <c:axId val="336943279"/>
      </c:barChart>
      <c:catAx>
        <c:axId val="336283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36943279"/>
        <c:crosses val="autoZero"/>
        <c:auto val="1"/>
        <c:lblAlgn val="ctr"/>
        <c:lblOffset val="100"/>
        <c:noMultiLvlLbl val="0"/>
      </c:catAx>
      <c:valAx>
        <c:axId val="336943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36283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73640-419F-48FE-8A34-0D4FC65CEE74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F55BF-0163-4203-BA2B-CC5056E1EE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659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text 2">
            <a:extLst>
              <a:ext uri="{FF2B5EF4-FFF2-40B4-BE49-F238E27FC236}">
                <a16:creationId xmlns:a16="http://schemas.microsoft.com/office/drawing/2014/main" id="{3D18A0A8-CE57-4D8C-A4BD-70B3F62EE34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634894" y="870423"/>
            <a:ext cx="3718906" cy="3116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500" b="1">
                <a:solidFill>
                  <a:srgbClr val="009EE2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Jméno a příjmení autora</a:t>
            </a:r>
          </a:p>
        </p:txBody>
      </p:sp>
      <p:sp>
        <p:nvSpPr>
          <p:cNvPr id="11" name="Zástupný text 2">
            <a:extLst>
              <a:ext uri="{FF2B5EF4-FFF2-40B4-BE49-F238E27FC236}">
                <a16:creationId xmlns:a16="http://schemas.microsoft.com/office/drawing/2014/main" id="{A5E6F3DE-2B8C-4E06-BED3-36A9DFD93F5B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7634894" y="1182051"/>
            <a:ext cx="3718906" cy="3116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rgbClr val="4A4A49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Název katedry / oddělení</a:t>
            </a: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DDEC2F0C-47FF-4FF4-AFCF-9D4C8401312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8999" y="2395053"/>
            <a:ext cx="10477501" cy="1782150"/>
          </a:xfrm>
          <a:prstGeom prst="rect">
            <a:avLst/>
          </a:prstGeom>
        </p:spPr>
        <p:txBody>
          <a:bodyPr anchor="t"/>
          <a:lstStyle>
            <a:lvl1pPr algn="l">
              <a:defRPr sz="6000">
                <a:solidFill>
                  <a:srgbClr val="4A4A4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Název prezentace</a:t>
            </a:r>
          </a:p>
        </p:txBody>
      </p:sp>
      <p:sp>
        <p:nvSpPr>
          <p:cNvPr id="13" name="Podnadpis 2">
            <a:extLst>
              <a:ext uri="{FF2B5EF4-FFF2-40B4-BE49-F238E27FC236}">
                <a16:creationId xmlns:a16="http://schemas.microsoft.com/office/drawing/2014/main" id="{05E6394F-CCD2-4ABB-94AC-311D26711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399" y="4291503"/>
            <a:ext cx="10452101" cy="81365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rgbClr val="4A4A4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054176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4B6AD0B-CD39-418F-BD86-753F9D93E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F3563E2-1FFA-41D6-A180-AB12573E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7A9ED8-2B82-40D5-A9B1-F2B165BE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Nadpis 1">
            <a:extLst>
              <a:ext uri="{FF2B5EF4-FFF2-40B4-BE49-F238E27FC236}">
                <a16:creationId xmlns:a16="http://schemas.microsoft.com/office/drawing/2014/main" id="{3595AC0D-E641-4E07-B2CB-74274830B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0016"/>
            <a:ext cx="10372725" cy="68995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22415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vz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4B6AD0B-CD39-418F-BD86-753F9D93E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F3563E2-1FFA-41D6-A180-AB12573E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7A9ED8-2B82-40D5-A9B1-F2B165BE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9841DB2C-4E87-4F77-9936-DB53842AFF3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36437241"/>
              </p:ext>
            </p:extLst>
          </p:nvPr>
        </p:nvGraphicFramePr>
        <p:xfrm>
          <a:off x="838201" y="2152650"/>
          <a:ext cx="10372722" cy="3605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914">
                  <a:extLst>
                    <a:ext uri="{9D8B030D-6E8A-4147-A177-3AD203B41FA5}">
                      <a16:colId xmlns:a16="http://schemas.microsoft.com/office/drawing/2014/main" val="1219353005"/>
                    </a:ext>
                  </a:extLst>
                </a:gridCol>
                <a:gridCol w="1149914">
                  <a:extLst>
                    <a:ext uri="{9D8B030D-6E8A-4147-A177-3AD203B41FA5}">
                      <a16:colId xmlns:a16="http://schemas.microsoft.com/office/drawing/2014/main" val="4046355216"/>
                    </a:ext>
                  </a:extLst>
                </a:gridCol>
                <a:gridCol w="1149914">
                  <a:extLst>
                    <a:ext uri="{9D8B030D-6E8A-4147-A177-3AD203B41FA5}">
                      <a16:colId xmlns:a16="http://schemas.microsoft.com/office/drawing/2014/main" val="1360489622"/>
                    </a:ext>
                  </a:extLst>
                </a:gridCol>
                <a:gridCol w="1149914">
                  <a:extLst>
                    <a:ext uri="{9D8B030D-6E8A-4147-A177-3AD203B41FA5}">
                      <a16:colId xmlns:a16="http://schemas.microsoft.com/office/drawing/2014/main" val="2421545816"/>
                    </a:ext>
                  </a:extLst>
                </a:gridCol>
                <a:gridCol w="1149914">
                  <a:extLst>
                    <a:ext uri="{9D8B030D-6E8A-4147-A177-3AD203B41FA5}">
                      <a16:colId xmlns:a16="http://schemas.microsoft.com/office/drawing/2014/main" val="445562066"/>
                    </a:ext>
                  </a:extLst>
                </a:gridCol>
                <a:gridCol w="1149914">
                  <a:extLst>
                    <a:ext uri="{9D8B030D-6E8A-4147-A177-3AD203B41FA5}">
                      <a16:colId xmlns:a16="http://schemas.microsoft.com/office/drawing/2014/main" val="4004064892"/>
                    </a:ext>
                  </a:extLst>
                </a:gridCol>
                <a:gridCol w="1149914">
                  <a:extLst>
                    <a:ext uri="{9D8B030D-6E8A-4147-A177-3AD203B41FA5}">
                      <a16:colId xmlns:a16="http://schemas.microsoft.com/office/drawing/2014/main" val="1769508777"/>
                    </a:ext>
                  </a:extLst>
                </a:gridCol>
                <a:gridCol w="1149914">
                  <a:extLst>
                    <a:ext uri="{9D8B030D-6E8A-4147-A177-3AD203B41FA5}">
                      <a16:colId xmlns:a16="http://schemas.microsoft.com/office/drawing/2014/main" val="3799914238"/>
                    </a:ext>
                  </a:extLst>
                </a:gridCol>
                <a:gridCol w="1173410">
                  <a:extLst>
                    <a:ext uri="{9D8B030D-6E8A-4147-A177-3AD203B41FA5}">
                      <a16:colId xmlns:a16="http://schemas.microsoft.com/office/drawing/2014/main" val="1835371581"/>
                    </a:ext>
                  </a:extLst>
                </a:gridCol>
              </a:tblGrid>
              <a:tr h="450667">
                <a:tc>
                  <a:txBody>
                    <a:bodyPr/>
                    <a:lstStyle/>
                    <a:p>
                      <a:r>
                        <a:rPr lang="cs-CZ"/>
                        <a:t>Sloupec</a:t>
                      </a:r>
                    </a:p>
                  </a:txBody>
                  <a:tcPr anchor="ctr">
                    <a:solidFill>
                      <a:srgbClr val="009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Sloupec</a:t>
                      </a:r>
                    </a:p>
                  </a:txBody>
                  <a:tcPr anchor="ctr">
                    <a:solidFill>
                      <a:srgbClr val="009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Sloupec</a:t>
                      </a:r>
                    </a:p>
                  </a:txBody>
                  <a:tcPr anchor="ctr">
                    <a:solidFill>
                      <a:srgbClr val="009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Sloupec</a:t>
                      </a:r>
                    </a:p>
                  </a:txBody>
                  <a:tcPr anchor="ctr">
                    <a:solidFill>
                      <a:srgbClr val="009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Sloupec</a:t>
                      </a:r>
                    </a:p>
                  </a:txBody>
                  <a:tcPr anchor="ctr">
                    <a:solidFill>
                      <a:srgbClr val="009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Sloupec</a:t>
                      </a:r>
                    </a:p>
                  </a:txBody>
                  <a:tcPr anchor="ctr">
                    <a:solidFill>
                      <a:srgbClr val="009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Sloupec</a:t>
                      </a:r>
                    </a:p>
                  </a:txBody>
                  <a:tcPr anchor="ctr">
                    <a:solidFill>
                      <a:srgbClr val="009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Sloupec</a:t>
                      </a:r>
                    </a:p>
                  </a:txBody>
                  <a:tcPr anchor="ctr">
                    <a:solidFill>
                      <a:srgbClr val="009E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Sloupec</a:t>
                      </a:r>
                    </a:p>
                  </a:txBody>
                  <a:tcPr anchor="ctr">
                    <a:solidFill>
                      <a:srgbClr val="009E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504544"/>
                  </a:ext>
                </a:extLst>
              </a:tr>
              <a:tr h="450667">
                <a:tc>
                  <a:txBody>
                    <a:bodyPr/>
                    <a:lstStyle/>
                    <a:p>
                      <a:r>
                        <a:rPr lang="cs-CZ"/>
                        <a:t>řádek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812970"/>
                  </a:ext>
                </a:extLst>
              </a:tr>
              <a:tr h="450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/>
                        <a:t>řádek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039754"/>
                  </a:ext>
                </a:extLst>
              </a:tr>
              <a:tr h="450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/>
                        <a:t>řádek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737182"/>
                  </a:ext>
                </a:extLst>
              </a:tr>
              <a:tr h="450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/>
                        <a:t>řádek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019941"/>
                  </a:ext>
                </a:extLst>
              </a:tr>
              <a:tr h="450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/>
                        <a:t>řádek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095225"/>
                  </a:ext>
                </a:extLst>
              </a:tr>
              <a:tr h="450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/>
                        <a:t>řádek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294286"/>
                  </a:ext>
                </a:extLst>
              </a:tr>
              <a:tr h="450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/>
                        <a:t>řádek</a:t>
                      </a:r>
                    </a:p>
                  </a:txBody>
                  <a:tcPr anchor="ctr">
                    <a:solidFill>
                      <a:srgbClr val="EAF6FE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rgbClr val="EAF6FE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rgbClr val="EAF6FE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rgbClr val="EAF6FE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rgbClr val="EAF6FE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rgbClr val="EAF6FE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rgbClr val="EAF6FE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rgbClr val="EAF6FE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anchor="ctr">
                    <a:solidFill>
                      <a:srgbClr val="EAF6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2544"/>
                  </a:ext>
                </a:extLst>
              </a:tr>
            </a:tbl>
          </a:graphicData>
        </a:graphic>
      </p:graphicFrame>
      <p:sp>
        <p:nvSpPr>
          <p:cNvPr id="14" name="Nadpis 1">
            <a:extLst>
              <a:ext uri="{FF2B5EF4-FFF2-40B4-BE49-F238E27FC236}">
                <a16:creationId xmlns:a16="http://schemas.microsoft.com/office/drawing/2014/main" id="{3595AC0D-E641-4E07-B2CB-74274830B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0016"/>
            <a:ext cx="10372725" cy="689952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77212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75CB4D-7416-4123-83CE-C769D1CEF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0998F7-E90D-471F-891C-0FD12349B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3689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0F5FE98-251D-4D3C-B8B7-DADD6DEB8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98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90EA42-058E-4D22-B615-D930D64C6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78A484A-2BA3-41B7-86CF-5D3F9304C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1B4CD1-4B53-455D-AE40-D95A24E4F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1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697884-28AE-4700-9C13-68750D37E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173077C-429C-4C0E-8F05-9FFAC62D14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3689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7844AFA-992F-4BE4-ABDB-10F592A44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989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0442129-45B5-4C81-B28A-AA85D4F4D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6712F59-4F02-4916-92FC-440DB3FE4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893627A-E54A-4DF9-9A32-88F06F6E2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211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8AD280-0FEB-422D-9545-DF11A2C6C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B9053D2-A965-461D-AF02-87E3E6FA8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2D64A8-F4F7-422C-942F-F0172F554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56C39E-CEDD-43DE-BEDB-8FFB054C8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5DB8F4-69A1-4474-B69F-8F78FC120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536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890254B-80D5-4BEE-B4A1-5837DB5E9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EAB0B4A-3C8A-4535-BD22-ACF057EEF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DA35CD-E8E4-4C4C-AF96-D5C4BAB8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1789759-0184-4DA8-BF39-B34069CD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1126D9-9E62-4220-80F6-A6508032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676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text 2">
            <a:extLst>
              <a:ext uri="{FF2B5EF4-FFF2-40B4-BE49-F238E27FC236}">
                <a16:creationId xmlns:a16="http://schemas.microsoft.com/office/drawing/2014/main" id="{3724BBC3-D896-4E1C-80DF-C710090CDD73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634894" y="870423"/>
            <a:ext cx="3718906" cy="3116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500" b="1">
                <a:solidFill>
                  <a:srgbClr val="D2F5FF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Jméno a příjmení autora</a:t>
            </a:r>
          </a:p>
        </p:txBody>
      </p:sp>
      <p:sp>
        <p:nvSpPr>
          <p:cNvPr id="11" name="Zástupný text 2">
            <a:extLst>
              <a:ext uri="{FF2B5EF4-FFF2-40B4-BE49-F238E27FC236}">
                <a16:creationId xmlns:a16="http://schemas.microsoft.com/office/drawing/2014/main" id="{0BBF9909-8D44-4612-9351-EF626E97ADA4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634894" y="1182051"/>
            <a:ext cx="3718906" cy="31162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Název katedry / oddělení</a:t>
            </a: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F586B614-9A5E-4C8F-B622-06700D08D1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199" y="2395053"/>
            <a:ext cx="10515601" cy="1782150"/>
          </a:xfrm>
          <a:prstGeom prst="rect">
            <a:avLst/>
          </a:prstGeom>
        </p:spPr>
        <p:txBody>
          <a:bodyPr anchor="t"/>
          <a:lstStyle>
            <a:lvl1pPr algn="l"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Mezititulek/závěr</a:t>
            </a:r>
          </a:p>
        </p:txBody>
      </p:sp>
      <p:sp>
        <p:nvSpPr>
          <p:cNvPr id="13" name="Podnadpis 2">
            <a:extLst>
              <a:ext uri="{FF2B5EF4-FFF2-40B4-BE49-F238E27FC236}">
                <a16:creationId xmlns:a16="http://schemas.microsoft.com/office/drawing/2014/main" id="{11EC691D-F05A-40AC-91DC-C3E38D602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3600" y="4291503"/>
            <a:ext cx="10502900" cy="81365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04638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FEBE9D-4844-416F-A47B-E71F5CB39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6471AA-641D-48E4-895F-2C70DDA44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51239B-9FE1-4DB1-BD79-B7D38D33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3E641A-DC32-4DD9-8307-46D9DFF58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2F49C3-090D-4190-9CE2-36066030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796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EAB441-3D76-4218-81BE-D7E4F3F92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A84F63F-E322-46AC-A5C6-E1540E1BD2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39DC5B-E1B0-4FCB-9D9A-C6471A28B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462326-6725-45D6-8FAC-124BEDCD3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92F161-156E-4802-8F1B-078DF89F7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167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FA8AAD-C4A1-48ED-8D79-3AB4069FE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9D2D865-A902-4D7C-A0B5-B2C4BB195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7668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C5CC91-7444-4FBB-B6F3-3E6FBD5B3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05772A-E403-4DD1-B232-954A3547E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A89E5D0-757E-45AA-8FEA-238040FB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23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401FF8-98E7-49CB-8B33-E139EF39E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F8276E-A998-4BB7-B53A-49EC37A41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5307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672645-DFF8-41C8-8BAC-5F24D188F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53072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23C31C8-960E-4A18-BC09-35D75D589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E33D9D5-2EC6-4E2A-AA85-6FCF97D65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CF1E174-D347-4AB1-95DE-ECA0F485F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11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E112A9-1FE6-4496-81B4-0842D25D8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128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F9BFB9E-5D3E-46B3-ABDB-B7E57DAC6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6502C15-7789-4EE7-A643-5A633ABA3C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4"/>
            <a:ext cx="5157787" cy="385127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6F85072-0475-4304-BE03-A72EA7AC39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F1610A2-3C29-4B70-AF60-C2A3EBCE3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85127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2C164E5-0EFB-46F1-BB95-CBBAC80CA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4FD1153-99E6-4ECA-BF33-0E377D334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6282298-48D6-4F29-8798-A54B0577B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21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43D58-00E6-4F74-B46F-884BB0737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1A4E0E-761B-449A-9AA3-FAB72639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ED2199A-57B9-4C7C-A04D-6C8B8FF2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D08B6B-5218-473D-BD06-9695102C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516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af vz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43D58-00E6-4F74-B46F-884BB0737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1A4E0E-761B-449A-9AA3-FAB726390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ADC-2255-4EF3-B5C0-B90829E78CD9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ED2199A-57B9-4C7C-A04D-6C8B8FF2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5D08B6B-5218-473D-BD06-9695102C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CA258-668E-4A85-A197-2757C3BEE154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A2CFF3E3-BFCF-4550-86A1-C1FA2629A69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084738560"/>
              </p:ext>
            </p:extLst>
          </p:nvPr>
        </p:nvGraphicFramePr>
        <p:xfrm>
          <a:off x="838200" y="1990725"/>
          <a:ext cx="10372724" cy="4147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516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image" Target="../media/image8.sv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6.svg"/><Relationship Id="rId20" Type="http://schemas.openxmlformats.org/officeDocument/2006/relationships/image" Target="../media/image10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12.xml"/><Relationship Id="rId19" Type="http://schemas.openxmlformats.org/officeDocument/2006/relationships/image" Target="../media/image9.png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2DDC1DD5-61DA-41BA-AED0-4018072581D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-3085"/>
            <a:ext cx="12192000" cy="6861085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144A193-2443-4336-B8E6-567C50C42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62FE8A-B6A8-4920-9B7E-768DE3DF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12BF67-B920-4B8E-84CF-AAC489B8A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29CD2-0146-4F3B-A4AA-75EB0CF2F752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5ED088-792C-4229-99A4-13C382DAC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F2DEB4-37E5-4BE0-984C-F6914BD2C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9FAB3-BFA5-4172-A475-10F9ABCB38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50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A4A4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9EE2"/>
        </a:buClr>
        <a:buFont typeface="Arial" panose="020B0604020202020204" pitchFamily="34" charset="0"/>
        <a:buChar char="•"/>
        <a:defRPr sz="2800" kern="1200">
          <a:solidFill>
            <a:srgbClr val="4A4A4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EE2"/>
        </a:buClr>
        <a:buFont typeface="Arial" panose="020B0604020202020204" pitchFamily="34" charset="0"/>
        <a:buChar char="•"/>
        <a:defRPr sz="2400" kern="1200">
          <a:solidFill>
            <a:srgbClr val="4A4A4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EE2"/>
        </a:buClr>
        <a:buFont typeface="Arial" panose="020B0604020202020204" pitchFamily="34" charset="0"/>
        <a:buChar char="•"/>
        <a:defRPr sz="2000" kern="1200">
          <a:solidFill>
            <a:srgbClr val="4A4A4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EE2"/>
        </a:buClr>
        <a:buFont typeface="Arial" panose="020B0604020202020204" pitchFamily="34" charset="0"/>
        <a:buChar char="•"/>
        <a:defRPr sz="1800" kern="1200">
          <a:solidFill>
            <a:srgbClr val="4A4A4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9EE2"/>
        </a:buClr>
        <a:buFont typeface="Arial" panose="020B0604020202020204" pitchFamily="34" charset="0"/>
        <a:buChar char="•"/>
        <a:defRPr sz="1800" kern="1200">
          <a:solidFill>
            <a:srgbClr val="4A4A49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2B164F51-2CD2-44FF-A983-712555EA12D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-3085"/>
            <a:ext cx="12192000" cy="6861085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144A193-2443-4336-B8E6-567C50C42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62FE8A-B6A8-4920-9B7E-768DE3DF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12BF67-B920-4B8E-84CF-AAC489B8A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29CD2-0146-4F3B-A4AA-75EB0CF2F752}" type="datetimeFigureOut">
              <a:rPr lang="cs-CZ" smtClean="0"/>
              <a:t>21.04.2026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5ED088-792C-4229-99A4-13C382DAC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F2DEB4-37E5-4BE0-984C-F6914BD2C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9FAB3-BFA5-4172-A475-10F9ABCB38B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092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D2F5FF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2F5FF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2F5FF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2F5FF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2F5FF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E57037E3-E38F-4F03-B62C-27899301C8C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0" y="5228"/>
            <a:ext cx="12192000" cy="6861085"/>
          </a:xfrm>
          <a:prstGeom prst="rect">
            <a:avLst/>
          </a:prstGeom>
        </p:spPr>
      </p:pic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6ABAA5AB-DE62-4F81-8DB2-303A5A04B542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8797773" y="358391"/>
            <a:ext cx="202407" cy="202407"/>
          </a:xfrm>
          <a:prstGeom prst="rect">
            <a:avLst/>
          </a:prstGeom>
        </p:spPr>
      </p:pic>
      <p:pic>
        <p:nvPicPr>
          <p:cNvPr id="13" name="Grafický objekt 12">
            <a:extLst>
              <a:ext uri="{FF2B5EF4-FFF2-40B4-BE49-F238E27FC236}">
                <a16:creationId xmlns:a16="http://schemas.microsoft.com/office/drawing/2014/main" id="{5850BBEB-899B-4725-810F-E32EB4C5C9F4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151436" y="358391"/>
            <a:ext cx="202407" cy="202407"/>
          </a:xfrm>
          <a:prstGeom prst="rect">
            <a:avLst/>
          </a:prstGeom>
        </p:spPr>
      </p:pic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7A972C7-80EA-4001-A2C8-48457C784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0016"/>
            <a:ext cx="10372725" cy="6899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4A64F96-20EB-4338-812A-2CF45FA87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24050"/>
            <a:ext cx="10372725" cy="4442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849455D-C2AF-42AF-A377-1FD9570338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B329ADC-2255-4EF3-B5C0-B90829E78CD9}" type="datetimeFigureOut">
              <a:rPr lang="cs-CZ" smtClean="0"/>
              <a:pPr/>
              <a:t>21.04.2026</a:t>
            </a:fld>
            <a:endParaRPr 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38892D-BE40-4B7B-98A7-1B108AC51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406528-E83B-4FF2-81FD-6E1ED0DE8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67371" y="6356350"/>
            <a:ext cx="2643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5CA258-668E-4A85-A197-2757C3BEE154}" type="slidenum">
              <a:rPr lang="cs-CZ" smtClean="0"/>
              <a:pPr/>
              <a:t>‹#›</a:t>
            </a:fld>
            <a:endParaRPr lang="cs-CZ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ástupný nadpis 1">
            <a:extLst>
              <a:ext uri="{FF2B5EF4-FFF2-40B4-BE49-F238E27FC236}">
                <a16:creationId xmlns:a16="http://schemas.microsoft.com/office/drawing/2014/main" id="{6CADA8D1-4B1D-49C0-B645-EB5D43487BC1}"/>
              </a:ext>
            </a:extLst>
          </p:cNvPr>
          <p:cNvSpPr txBox="1">
            <a:spLocks/>
          </p:cNvSpPr>
          <p:nvPr userDrawn="1"/>
        </p:nvSpPr>
        <p:spPr>
          <a:xfrm>
            <a:off x="11872452" y="6386024"/>
            <a:ext cx="387350" cy="4529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5BC4F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fld id="{166024C8-F27F-4469-B950-3CAEC9128C7E}" type="slidenum">
              <a:rPr lang="cs-CZ" sz="1200" smtClean="0">
                <a:solidFill>
                  <a:schemeClr val="bg1"/>
                </a:solidFill>
              </a:rPr>
              <a:pPr algn="ctr"/>
              <a:t>‹#›</a:t>
            </a:fld>
            <a:endParaRPr lang="cs-CZ" sz="3200">
              <a:solidFill>
                <a:schemeClr val="bg1"/>
              </a:solidFill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FCDCD643-C700-45E8-8816-DD3D4AEF500E}"/>
              </a:ext>
            </a:extLst>
          </p:cNvPr>
          <p:cNvSpPr txBox="1"/>
          <p:nvPr userDrawn="1"/>
        </p:nvSpPr>
        <p:spPr>
          <a:xfrm>
            <a:off x="8982551" y="299367"/>
            <a:ext cx="1121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>
                <a:solidFill>
                  <a:srgbClr val="009EE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www.vse.cz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68403B65-A3E4-4EA5-A348-D73A327280A2}"/>
              </a:ext>
            </a:extLst>
          </p:cNvPr>
          <p:cNvSpPr txBox="1"/>
          <p:nvPr userDrawn="1"/>
        </p:nvSpPr>
        <p:spPr>
          <a:xfrm>
            <a:off x="10342326" y="299367"/>
            <a:ext cx="1319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err="1">
                <a:solidFill>
                  <a:srgbClr val="009EE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vsecz</a:t>
            </a:r>
            <a:endParaRPr lang="cs-CZ" sz="1600">
              <a:solidFill>
                <a:srgbClr val="009EE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20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  <p:sldLayoutId id="2147483666" r:id="rId4"/>
    <p:sldLayoutId id="2147483667" r:id="rId5"/>
    <p:sldLayoutId id="2147483668" r:id="rId6"/>
    <p:sldLayoutId id="2147483678" r:id="rId7"/>
    <p:sldLayoutId id="2147483669" r:id="rId8"/>
    <p:sldLayoutId id="2147483679" r:id="rId9"/>
    <p:sldLayoutId id="2147483670" r:id="rId10"/>
    <p:sldLayoutId id="2147483671" r:id="rId11"/>
    <p:sldLayoutId id="2147483672" r:id="rId12"/>
    <p:sldLayoutId id="2147483673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9EE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514350" indent="-514350" algn="l" defTabSz="914400" rtl="0" eaLnBrk="1" latinLnBrk="0" hangingPunct="1">
        <a:lnSpc>
          <a:spcPct val="100000"/>
        </a:lnSpc>
        <a:spcBef>
          <a:spcPts val="1000"/>
        </a:spcBef>
        <a:buClr>
          <a:srgbClr val="009EE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ct val="100000"/>
        </a:lnSpc>
        <a:spcBef>
          <a:spcPts val="500"/>
        </a:spcBef>
        <a:buClr>
          <a:srgbClr val="009EE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371600" indent="-457200" algn="l" defTabSz="914400" rtl="0" eaLnBrk="1" latinLnBrk="0" hangingPunct="1">
        <a:lnSpc>
          <a:spcPct val="100000"/>
        </a:lnSpc>
        <a:spcBef>
          <a:spcPts val="500"/>
        </a:spcBef>
        <a:buClr>
          <a:srgbClr val="009EE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4500" indent="-342900" algn="l" defTabSz="914400" rtl="0" eaLnBrk="1" latinLnBrk="0" hangingPunct="1">
        <a:lnSpc>
          <a:spcPct val="100000"/>
        </a:lnSpc>
        <a:spcBef>
          <a:spcPts val="500"/>
        </a:spcBef>
        <a:buClr>
          <a:srgbClr val="009EE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1700" indent="-342900" algn="l" defTabSz="914400" rtl="0" eaLnBrk="1" latinLnBrk="0" hangingPunct="1">
        <a:lnSpc>
          <a:spcPct val="100000"/>
        </a:lnSpc>
        <a:spcBef>
          <a:spcPts val="500"/>
        </a:spcBef>
        <a:buClr>
          <a:srgbClr val="009EE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eda.vse.cz/navraty-vse/navraty-schema/" TargetMode="External"/><Relationship Id="rId2" Type="http://schemas.openxmlformats.org/officeDocument/2006/relationships/hyperlink" Target="https://veda.vse.cz/wp-content/uploads/page/8022/Protokol-vecneho-hodnoceni-navratovych-grantu-1.pdf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%E2%80%83%E2%80%83tereza.ircingova@vse.cz" TargetMode="External"/><Relationship Id="rId4" Type="http://schemas.openxmlformats.org/officeDocument/2006/relationships/image" Target="../media/image14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veda.vse.cz/navraty-vse/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ona.macurova@vse.cz" TargetMode="External"/><Relationship Id="rId2" Type="http://schemas.openxmlformats.org/officeDocument/2006/relationships/hyperlink" Target="https://veda.vse.cz/navraty-vse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hyperlink" Target="mailto:klara.mechackov&#225;@vse.cz" TargetMode="External"/><Relationship Id="rId4" Type="http://schemas.openxmlformats.org/officeDocument/2006/relationships/hyperlink" Target="mailto:tereza.ircingov&#225;@vse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D3B167F7-A0DB-461B-86F4-984F46166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121" y="2350839"/>
            <a:ext cx="10477501" cy="2199827"/>
          </a:xfrm>
        </p:spPr>
        <p:txBody>
          <a:bodyPr>
            <a:normAutofit/>
          </a:bodyPr>
          <a:lstStyle/>
          <a:p>
            <a:r>
              <a:rPr lang="cs-CZ" dirty="0"/>
              <a:t>Návratové granty</a:t>
            </a:r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DC113F0D-208B-477E-84A3-F919958FF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0121" y="3656542"/>
            <a:ext cx="10464801" cy="750154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cs-CZ" dirty="0"/>
              <a:t>Seminář pro žadatele o návratové granty II:</a:t>
            </a:r>
          </a:p>
          <a:p>
            <a:r>
              <a:rPr lang="cs-CZ" i="1" dirty="0"/>
              <a:t>Hodnoticí proces, podpora Data Stewarda</a:t>
            </a:r>
          </a:p>
        </p:txBody>
      </p:sp>
      <p:sp>
        <p:nvSpPr>
          <p:cNvPr id="8" name="Zástupný text 3">
            <a:extLst>
              <a:ext uri="{FF2B5EF4-FFF2-40B4-BE49-F238E27FC236}">
                <a16:creationId xmlns:a16="http://schemas.microsoft.com/office/drawing/2014/main" id="{28E76684-B096-4148-9243-D007B536D13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7626016" y="870423"/>
            <a:ext cx="3718906" cy="84550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cs-CZ" dirty="0">
                <a:latin typeface="Arial"/>
                <a:cs typeface="Arial"/>
              </a:rPr>
              <a:t>Oddělení vědy a výzkumu</a:t>
            </a:r>
          </a:p>
          <a:p>
            <a:r>
              <a:rPr lang="cs-CZ" dirty="0">
                <a:latin typeface="Arial"/>
                <a:cs typeface="Arial"/>
              </a:rPr>
              <a:t>CIKS</a:t>
            </a:r>
          </a:p>
          <a:p>
            <a:r>
              <a:rPr lang="cs-CZ" sz="1400" b="0" dirty="0">
                <a:solidFill>
                  <a:srgbClr val="4A4A49"/>
                </a:solidFill>
                <a:latin typeface="Arial"/>
                <a:cs typeface="Arial"/>
              </a:rPr>
              <a:t>21.4.2026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0957FA0C-17DE-47A9-8513-D7A36CE6A55E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0802" y="5674302"/>
            <a:ext cx="5432237" cy="923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5">
            <a:extLst>
              <a:ext uri="{FF2B5EF4-FFF2-40B4-BE49-F238E27FC236}">
                <a16:creationId xmlns:a16="http://schemas.microsoft.com/office/drawing/2014/main" id="{CFC58B5E-DFEC-49DE-9294-000B784F5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717" y="5505945"/>
            <a:ext cx="3620554" cy="1251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28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2">
            <a:extLst>
              <a:ext uri="{FF2B5EF4-FFF2-40B4-BE49-F238E27FC236}">
                <a16:creationId xmlns:a16="http://schemas.microsoft.com/office/drawing/2014/main" id="{286A7C96-717D-46F5-B5B2-C8AABD3273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3115624"/>
            <a:ext cx="10515601" cy="1106575"/>
          </a:xfrm>
        </p:spPr>
        <p:txBody>
          <a:bodyPr/>
          <a:lstStyle/>
          <a:p>
            <a:r>
              <a:rPr lang="cs-CZ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71990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39531A38-F33D-4087-B203-BBF3E0944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Agenda setkání</a:t>
            </a: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1570A1D5-4BE6-4BF1-AA6A-C4CD9C206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476"/>
            <a:ext cx="10415954" cy="4495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latin typeface="Arial"/>
                <a:cs typeface="Arial"/>
              </a:rPr>
              <a:t>Průběh hodnocení – formální a věcné</a:t>
            </a:r>
          </a:p>
          <a:p>
            <a:r>
              <a:rPr lang="cs-CZ" dirty="0">
                <a:latin typeface="Arial"/>
                <a:cs typeface="Arial"/>
              </a:rPr>
              <a:t>Přehled kritérií </a:t>
            </a:r>
          </a:p>
          <a:p>
            <a:r>
              <a:rPr lang="cs-CZ" dirty="0">
                <a:latin typeface="Arial"/>
                <a:cs typeface="Arial"/>
              </a:rPr>
              <a:t>Služby Data Stewarda / otevřená věda</a:t>
            </a:r>
            <a:endParaRPr lang="cs-CZ" b="1" dirty="0">
              <a:latin typeface="Arial"/>
              <a:cs typeface="Arial"/>
            </a:endParaRPr>
          </a:p>
          <a:p>
            <a:r>
              <a:rPr lang="cs-CZ" dirty="0"/>
              <a:t>Doplňující dotazy k přípravě projektu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AADF2D-C1D7-4B8D-BE19-C208E02E94A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7321" y="6090785"/>
            <a:ext cx="4159250" cy="6009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036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39531A38-F33D-4087-B203-BBF3E0944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formální – 1. fáze</a:t>
            </a:r>
            <a:endParaRPr lang="es-ES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1570A1D5-4BE6-4BF1-AA6A-C4CD9C206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476"/>
            <a:ext cx="10415954" cy="4495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Kontrola přijatelnosti a formálních náležitostí</a:t>
            </a:r>
          </a:p>
          <a:p>
            <a:endParaRPr lang="cs-CZ" dirty="0"/>
          </a:p>
          <a:p>
            <a:r>
              <a:rPr lang="cs-CZ" dirty="0"/>
              <a:t>V případě nesplnění jednoho nebo více kritérií v této fázi je žadatel vyzván k doplnění chybějících informací </a:t>
            </a:r>
          </a:p>
          <a:p>
            <a:r>
              <a:rPr lang="cs-CZ" dirty="0"/>
              <a:t>Nutno splnit povinné parametry, např. podmínka kariérní přestávky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AADF2D-C1D7-4B8D-BE19-C208E02E94A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7321" y="6090785"/>
            <a:ext cx="4159250" cy="6009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05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39531A38-F33D-4087-B203-BBF3E0944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věcné – 2. fáze</a:t>
            </a:r>
            <a:endParaRPr lang="es-ES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1570A1D5-4BE6-4BF1-AA6A-C4CD9C206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476"/>
            <a:ext cx="10415954" cy="4495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Ke každé žádosti o návratový grant jsou vypracovány 2 nezávislé posudky. </a:t>
            </a:r>
          </a:p>
          <a:p>
            <a:r>
              <a:rPr lang="cs-CZ" dirty="0"/>
              <a:t>Kritéria pro hodnocení žádostí o návratový grant oponenty jsou zveřejněna v dokumentu </a:t>
            </a:r>
            <a:r>
              <a:rPr lang="cs-CZ" dirty="0">
                <a:hlinkClick r:id="rId2"/>
              </a:rPr>
              <a:t>Protokol věcného hodnocení návratových grantů </a:t>
            </a:r>
            <a:r>
              <a:rPr lang="cs-CZ" dirty="0"/>
              <a:t> </a:t>
            </a:r>
          </a:p>
          <a:p>
            <a:r>
              <a:rPr lang="cs-CZ" dirty="0"/>
              <a:t>Žadatel bude o výsledku vyrozuměn na email</a:t>
            </a:r>
          </a:p>
          <a:p>
            <a:r>
              <a:rPr lang="cs-CZ" dirty="0"/>
              <a:t>Možnost odvolání do 3 pracovních dnů ode dne doručení výsledku do e-mailu, který uchazeč uvedl v žádosti - </a:t>
            </a:r>
            <a:r>
              <a:rPr lang="cs-CZ" dirty="0">
                <a:hlinkClick r:id="rId3"/>
              </a:rPr>
              <a:t>zde: dokument Odvolání proti výsledu hodnocení </a:t>
            </a:r>
            <a:r>
              <a:rPr lang="cs-CZ" dirty="0"/>
              <a:t> 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AADF2D-C1D7-4B8D-BE19-C208E02E94A8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7321" y="6090785"/>
            <a:ext cx="4159250" cy="6009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133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39531A38-F33D-4087-B203-BBF3E0944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Přehled kritérií</a:t>
            </a: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1570A1D5-4BE6-4BF1-AA6A-C4CD9C206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476"/>
            <a:ext cx="10415954" cy="449580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AADF2D-C1D7-4B8D-BE19-C208E02E94A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7321" y="6090785"/>
            <a:ext cx="4159250" cy="60098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799E11D5-EEEC-4E1F-9FF2-7CC5D0C30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05301"/>
              </p:ext>
            </p:extLst>
          </p:nvPr>
        </p:nvGraphicFramePr>
        <p:xfrm>
          <a:off x="1701800" y="1789968"/>
          <a:ext cx="7147562" cy="41307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6351">
                  <a:extLst>
                    <a:ext uri="{9D8B030D-6E8A-4147-A177-3AD203B41FA5}">
                      <a16:colId xmlns:a16="http://schemas.microsoft.com/office/drawing/2014/main" val="15186107"/>
                    </a:ext>
                  </a:extLst>
                </a:gridCol>
                <a:gridCol w="1936116">
                  <a:extLst>
                    <a:ext uri="{9D8B030D-6E8A-4147-A177-3AD203B41FA5}">
                      <a16:colId xmlns:a16="http://schemas.microsoft.com/office/drawing/2014/main" val="3033981982"/>
                    </a:ext>
                  </a:extLst>
                </a:gridCol>
                <a:gridCol w="1138372">
                  <a:extLst>
                    <a:ext uri="{9D8B030D-6E8A-4147-A177-3AD203B41FA5}">
                      <a16:colId xmlns:a16="http://schemas.microsoft.com/office/drawing/2014/main" val="3931974044"/>
                    </a:ext>
                  </a:extLst>
                </a:gridCol>
                <a:gridCol w="3416723">
                  <a:extLst>
                    <a:ext uri="{9D8B030D-6E8A-4147-A177-3AD203B41FA5}">
                      <a16:colId xmlns:a16="http://schemas.microsoft.com/office/drawing/2014/main" val="138074264"/>
                    </a:ext>
                  </a:extLst>
                </a:gridCol>
              </a:tblGrid>
              <a:tr h="211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Kritérium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Max. bodů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7118812"/>
                  </a:ext>
                </a:extLst>
              </a:tr>
              <a:tr h="435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Cíle projektu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relevance, originalita, přínos, soulad s trendy a mezinárodní potenciál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1794702"/>
                  </a:ext>
                </a:extLst>
              </a:tr>
              <a:tr h="435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Stav poznání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 dirty="0">
                          <a:effectLst/>
                        </a:rPr>
                        <a:t>zdroje  a ukotvení projektu ve světovém výzkumu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3536455"/>
                  </a:ext>
                </a:extLst>
              </a:tr>
              <a:tr h="435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Metodika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adekvátnost a detailnost metod; včetně zohlednění/zdůvodnění genderové dimenze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7774963"/>
                  </a:ext>
                </a:extLst>
              </a:tr>
              <a:tr h="435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 dirty="0">
                          <a:effectLst/>
                        </a:rPr>
                        <a:t>Management projektu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 dirty="0">
                          <a:effectLst/>
                        </a:rPr>
                        <a:t>realistický harmonogram, role řešitelů a mentora, vazba aktivit na rozpočet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6755910"/>
                  </a:ext>
                </a:extLst>
              </a:tr>
              <a:tr h="435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Kvalita výstupů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ambice publikační strategie a cílení na kvalitní, nepredátorské kanály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7480081"/>
                  </a:ext>
                </a:extLst>
              </a:tr>
              <a:tr h="435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6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Kvalita týmu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odbornost a dosavadní publikační/tvůrčí činnost ve vztahu k ambici projektu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2458529"/>
                  </a:ext>
                </a:extLst>
              </a:tr>
              <a:tr h="435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7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Rozpočet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 dirty="0">
                          <a:effectLst/>
                        </a:rPr>
                        <a:t>přiměřenost, zdůvodnění položek a soulad s pravidly schématu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6166833"/>
                  </a:ext>
                </a:extLst>
              </a:tr>
              <a:tr h="659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8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Vědecko-výzkumný rozvoj hlavního řešitele</a:t>
                      </a:r>
                      <a:br>
                        <a:rPr lang="cs-CZ" sz="1100">
                          <a:effectLst/>
                        </a:rPr>
                      </a:br>
                      <a:r>
                        <a:rPr lang="cs-CZ" sz="1100">
                          <a:effectLst/>
                        </a:rPr>
                        <a:t>v rámci VŠE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integrace, mentoring, mobilita, vzdělávání a kariérní plán v souladu se strategií pracoviště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0120772"/>
                  </a:ext>
                </a:extLst>
              </a:tr>
              <a:tr h="211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Součet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>
                          <a:effectLst/>
                        </a:rPr>
                        <a:t>34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4013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332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DCFE1-C9D7-3F03-1C30-CE6C0EDED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CA9DFBCC-734A-68DA-4D16-824BB90E3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1862"/>
            <a:ext cx="10372725" cy="689952"/>
          </a:xfrm>
        </p:spPr>
        <p:txBody>
          <a:bodyPr>
            <a:normAutofit fontScale="90000"/>
          </a:bodyPr>
          <a:lstStyle/>
          <a:p>
            <a:r>
              <a:rPr lang="cs-CZ">
                <a:latin typeface="Arial"/>
                <a:cs typeface="Arial"/>
              </a:rPr>
              <a:t>Otevřená věda v návratových grantech</a:t>
            </a:r>
            <a:br>
              <a:rPr lang="cs-CZ" b="1" dirty="0">
                <a:highlight>
                  <a:srgbClr val="FFFF00"/>
                </a:highlight>
                <a:latin typeface="Arial"/>
                <a:cs typeface="Arial"/>
              </a:rPr>
            </a:br>
            <a:endParaRPr lang="es-ES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15B09C21-A9C1-7245-289C-08D1FA128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9860"/>
            <a:ext cx="10376878" cy="3684954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3000" dirty="0">
                <a:latin typeface="Arial"/>
                <a:cs typeface="Arial"/>
              </a:rPr>
              <a:t>V rámci podání i realizace návratových grantů Vám je k dispozici projektový </a:t>
            </a:r>
            <a:r>
              <a:rPr lang="cs-CZ" sz="3000" dirty="0" err="1">
                <a:latin typeface="Arial"/>
                <a:cs typeface="Arial"/>
              </a:rPr>
              <a:t>datasteward</a:t>
            </a:r>
            <a:r>
              <a:rPr lang="cs-CZ" sz="3000" dirty="0">
                <a:latin typeface="Arial"/>
                <a:cs typeface="Arial"/>
              </a:rPr>
              <a:t>;</a:t>
            </a:r>
            <a:endParaRPr lang="cs-CZ" sz="3000" b="1" dirty="0"/>
          </a:p>
          <a:p>
            <a:pPr marL="0" indent="0">
              <a:spcAft>
                <a:spcPts val="600"/>
              </a:spcAft>
              <a:buNone/>
            </a:pPr>
            <a:r>
              <a:rPr lang="cs-CZ" sz="2600" b="1" dirty="0">
                <a:latin typeface="Arial"/>
                <a:cs typeface="Arial"/>
              </a:rPr>
              <a:t>Ve fázi přihlášky lze jeho služeb využít pro:</a:t>
            </a:r>
            <a:endParaRPr lang="cs-CZ" b="1" dirty="0"/>
          </a:p>
          <a:p>
            <a:pPr marL="0" indent="-342900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2900" dirty="0">
                <a:latin typeface="Arial"/>
                <a:cs typeface="Arial"/>
              </a:rPr>
              <a:t>vysvětlení požadavků otevřené vědy, které je třeba v rámci návratových grantů splnit,</a:t>
            </a:r>
          </a:p>
          <a:p>
            <a:pPr marL="0" indent="-342900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2900" dirty="0">
                <a:latin typeface="Arial"/>
                <a:cs typeface="Arial"/>
              </a:rPr>
              <a:t>kontrolu možností OA publikování u vybraných časopisů, licenčních podmínek a výše APC poplatků,</a:t>
            </a:r>
          </a:p>
          <a:p>
            <a:pPr marL="0" indent="-342900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2900" dirty="0">
                <a:latin typeface="Arial"/>
                <a:cs typeface="Arial"/>
              </a:rPr>
              <a:t>konzultace možností ukládání a procesování výzkumných dat v průběhu projektu,</a:t>
            </a:r>
          </a:p>
          <a:p>
            <a:pPr marL="0" indent="-342900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2900" dirty="0">
                <a:latin typeface="Arial"/>
                <a:cs typeface="Arial"/>
              </a:rPr>
              <a:t>využití již existujících dat, problematika licencování, možného nákupu dat atp.,</a:t>
            </a:r>
          </a:p>
          <a:p>
            <a:pPr marL="0" indent="-342900">
              <a:lnSpc>
                <a:spcPct val="120000"/>
              </a:lnSpc>
              <a:spcBef>
                <a:spcPts val="200"/>
              </a:spcBef>
              <a:spcAft>
                <a:spcPts val="300"/>
              </a:spcAft>
            </a:pPr>
            <a:r>
              <a:rPr lang="cs-CZ" sz="2900" dirty="0">
                <a:latin typeface="Arial"/>
                <a:cs typeface="Arial"/>
              </a:rPr>
              <a:t>možnosti nepovinných postupů otevřené vědy v projektu - zapojení veřejnosti (tzv. </a:t>
            </a:r>
            <a:r>
              <a:rPr lang="cs-CZ" sz="2900" dirty="0" err="1">
                <a:latin typeface="Arial"/>
                <a:cs typeface="Arial"/>
              </a:rPr>
              <a:t>citizen</a:t>
            </a:r>
            <a:r>
              <a:rPr lang="cs-CZ" sz="2900" dirty="0">
                <a:latin typeface="Arial"/>
                <a:cs typeface="Arial"/>
              </a:rPr>
              <a:t> science, sdílení preprintů apod.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7E93ED2-92B5-681D-ECFE-6C03533F9F5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7321" y="6090785"/>
            <a:ext cx="4159250" cy="60098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cký objekt 1" descr="E-mail se souvislou výplní">
            <a:extLst>
              <a:ext uri="{FF2B5EF4-FFF2-40B4-BE49-F238E27FC236}">
                <a16:creationId xmlns:a16="http://schemas.microsoft.com/office/drawing/2014/main" id="{BA2844F1-8B69-8BF6-677A-C20A8F09F8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568" y="6156569"/>
            <a:ext cx="513862" cy="513863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61E2B6C7-3860-50CF-1916-917443DFAA85}"/>
              </a:ext>
            </a:extLst>
          </p:cNvPr>
          <p:cNvSpPr txBox="1"/>
          <p:nvPr/>
        </p:nvSpPr>
        <p:spPr>
          <a:xfrm>
            <a:off x="986693" y="5402385"/>
            <a:ext cx="6096000" cy="7540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cs-CZ" sz="2400" b="1" i="0" u="none" strike="noStrike" baseline="0">
                <a:solidFill>
                  <a:srgbClr val="000000"/>
                </a:solidFill>
                <a:latin typeface="Arial"/>
                <a:ea typeface="Segoe UI"/>
                <a:cs typeface="Segoe UI"/>
              </a:rPr>
              <a:t>Kontakt</a:t>
            </a:r>
            <a:r>
              <a:rPr lang="en-US" sz="2400" b="0" i="0">
                <a:solidFill>
                  <a:srgbClr val="000000"/>
                </a:solidFill>
                <a:latin typeface="Arial"/>
                <a:ea typeface="Segoe UI"/>
                <a:cs typeface="Segoe UI"/>
              </a:rPr>
              <a:t>​</a:t>
            </a:r>
            <a:r>
              <a:rPr lang="en-US" sz="2400">
                <a:solidFill>
                  <a:srgbClr val="000000"/>
                </a:solidFill>
                <a:latin typeface="Arial"/>
                <a:ea typeface="Segoe UI"/>
                <a:cs typeface="Segoe UI"/>
              </a:rPr>
              <a:t>:</a:t>
            </a:r>
            <a:endParaRPr lang="en-US" sz="2400" b="0" i="0">
              <a:solidFill>
                <a:srgbClr val="000000"/>
              </a:solidFill>
              <a:latin typeface="Arial"/>
              <a:ea typeface="Segoe UI"/>
              <a:cs typeface="Segoe UI"/>
            </a:endParaRPr>
          </a:p>
          <a:p>
            <a:r>
              <a:rPr lang="cs-CZ" sz="1800" b="1" i="0" u="none" strike="noStrike" baseline="0">
                <a:solidFill>
                  <a:srgbClr val="000000"/>
                </a:solidFill>
                <a:latin typeface="Arial"/>
                <a:ea typeface="Segoe UI"/>
                <a:cs typeface="Segoe UI"/>
              </a:rPr>
              <a:t>Tereza Ircingová</a:t>
            </a:r>
            <a:r>
              <a:rPr lang="en-US" sz="1800" b="1" i="0">
                <a:solidFill>
                  <a:srgbClr val="000000"/>
                </a:solidFill>
                <a:latin typeface="Arial"/>
                <a:ea typeface="Segoe UI"/>
                <a:cs typeface="Segoe UI"/>
              </a:rPr>
              <a:t>​</a:t>
            </a:r>
            <a:endParaRPr lang="en-US" b="1">
              <a:solidFill>
                <a:srgbClr val="000000"/>
              </a:solidFill>
              <a:latin typeface="Arial"/>
              <a:ea typeface="Segoe UI"/>
              <a:cs typeface="Segoe UI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142E5E96-FEAE-5701-3BFC-0B18FC498AE0}"/>
              </a:ext>
            </a:extLst>
          </p:cNvPr>
          <p:cNvSpPr txBox="1"/>
          <p:nvPr/>
        </p:nvSpPr>
        <p:spPr>
          <a:xfrm>
            <a:off x="1592384" y="6076462"/>
            <a:ext cx="6096000" cy="671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>
              <a:spcBef>
                <a:spcPts val="200"/>
              </a:spcBef>
            </a:pPr>
            <a:r>
              <a:rPr lang="cs-CZ" sz="1800" b="0" i="0" u="sng" baseline="0" dirty="0">
                <a:solidFill>
                  <a:srgbClr val="0563C1"/>
                </a:solidFill>
                <a:latin typeface="Arial"/>
                <a:ea typeface="Segoe UI"/>
                <a:cs typeface="Segoe UI"/>
              </a:rPr>
              <a:t>openscience@vse.cz</a:t>
            </a:r>
            <a:r>
              <a:rPr lang="cs-CZ" sz="1800" b="0" i="0" dirty="0">
                <a:solidFill>
                  <a:srgbClr val="000000"/>
                </a:solidFill>
                <a:latin typeface="Arial"/>
                <a:ea typeface="Segoe UI"/>
                <a:cs typeface="Segoe UI"/>
              </a:rPr>
              <a:t>​</a:t>
            </a:r>
            <a:endParaRPr lang="cs-CZ" dirty="0">
              <a:ea typeface="Calibri" panose="020F0502020204030204"/>
              <a:cs typeface="Calibri" panose="020F0502020204030204"/>
            </a:endParaRPr>
          </a:p>
          <a:p>
            <a:pPr algn="l" rtl="0">
              <a:spcBef>
                <a:spcPts val="200"/>
              </a:spcBef>
            </a:pPr>
            <a:r>
              <a:rPr lang="cs-CZ" sz="1800" b="0" i="0" u="sng" strike="noStrike" baseline="0" dirty="0">
                <a:solidFill>
                  <a:srgbClr val="0563C1"/>
                </a:solidFill>
                <a:latin typeface="Arial"/>
                <a:ea typeface="Segoe UI"/>
                <a:cs typeface="Segoe U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tereza.ircingova@vse.cz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Arial"/>
                <a:ea typeface="Segoe UI"/>
                <a:cs typeface="Segoe UI"/>
              </a:rPr>
              <a:t> 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FFB92A6-72BB-7720-7CE8-E3C684D8F32E}"/>
              </a:ext>
            </a:extLst>
          </p:cNvPr>
          <p:cNvSpPr/>
          <p:nvPr/>
        </p:nvSpPr>
        <p:spPr>
          <a:xfrm>
            <a:off x="950871" y="5370635"/>
            <a:ext cx="4106333" cy="1386416"/>
          </a:xfrm>
          <a:prstGeom prst="rect">
            <a:avLst/>
          </a:prstGeom>
          <a:noFill/>
          <a:ln w="28575">
            <a:solidFill>
              <a:srgbClr val="009E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26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39531A38-F33D-4087-B203-BBF3E0944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1631"/>
            <a:ext cx="10372725" cy="689952"/>
          </a:xfrm>
        </p:spPr>
        <p:txBody>
          <a:bodyPr>
            <a:normAutofit fontScale="90000"/>
          </a:bodyPr>
          <a:lstStyle/>
          <a:p>
            <a:r>
              <a:rPr lang="cs-CZ">
                <a:latin typeface="Arial"/>
                <a:cs typeface="Arial"/>
              </a:rPr>
              <a:t>Data Steward v návratových grantech</a:t>
            </a:r>
            <a:br>
              <a:rPr lang="cs-CZ" b="1" dirty="0">
                <a:highlight>
                  <a:srgbClr val="FFFF00"/>
                </a:highlight>
                <a:latin typeface="Arial"/>
                <a:cs typeface="Arial"/>
              </a:rPr>
            </a:br>
            <a:endParaRPr lang="es-ES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1570A1D5-4BE6-4BF1-AA6A-C4CD9C206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630"/>
            <a:ext cx="10376878" cy="46716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2400" b="1">
                <a:latin typeface="Arial"/>
                <a:cs typeface="Arial"/>
              </a:rPr>
              <a:t>V čem může pomoci:</a:t>
            </a:r>
            <a:endParaRPr lang="en-US" sz="2400" b="1">
              <a:latin typeface="Arial"/>
              <a:cs typeface="Arial"/>
            </a:endParaRPr>
          </a:p>
          <a:p>
            <a:pPr marL="0">
              <a:lnSpc>
                <a:spcPct val="110000"/>
              </a:lnSpc>
              <a:spcBef>
                <a:spcPts val="200"/>
              </a:spcBef>
            </a:pPr>
            <a:r>
              <a:rPr lang="cs-CZ" sz="1800">
                <a:latin typeface="Arial"/>
                <a:ea typeface="Calibri"/>
                <a:cs typeface="Arial"/>
              </a:rPr>
              <a:t>publikování v otevřeném režimu - kontrola podmínek vydavatelů, licence, podmínky pro OA,</a:t>
            </a:r>
          </a:p>
          <a:p>
            <a:pPr marL="0">
              <a:lnSpc>
                <a:spcPct val="110000"/>
              </a:lnSpc>
              <a:spcBef>
                <a:spcPts val="200"/>
              </a:spcBef>
            </a:pPr>
            <a:r>
              <a:rPr lang="cs-CZ" sz="1800">
                <a:latin typeface="Arial"/>
                <a:ea typeface="Calibri"/>
                <a:cs typeface="Arial"/>
              </a:rPr>
              <a:t>procesní správa dat v průběhu výzkumného projektu,</a:t>
            </a:r>
            <a:endParaRPr lang="cs-CZ" sz="1800">
              <a:latin typeface="Arial"/>
              <a:cs typeface="Arial"/>
            </a:endParaRPr>
          </a:p>
          <a:p>
            <a:pPr marL="0">
              <a:lnSpc>
                <a:spcPct val="110000"/>
              </a:lnSpc>
              <a:spcBef>
                <a:spcPts val="200"/>
              </a:spcBef>
            </a:pPr>
            <a:r>
              <a:rPr lang="cs-CZ" sz="1800">
                <a:latin typeface="Arial"/>
                <a:ea typeface="Calibri"/>
                <a:cs typeface="Arial"/>
              </a:rPr>
              <a:t>právní souvislosti – licence, GDPR, souhlasy apod.,</a:t>
            </a:r>
          </a:p>
          <a:p>
            <a:pPr marL="0">
              <a:lnSpc>
                <a:spcPct val="110000"/>
              </a:lnSpc>
              <a:spcBef>
                <a:spcPts val="200"/>
              </a:spcBef>
            </a:pPr>
            <a:r>
              <a:rPr lang="cs-CZ" sz="1800">
                <a:latin typeface="Arial"/>
                <a:ea typeface="Calibri"/>
                <a:cs typeface="Arial"/>
              </a:rPr>
              <a:t>ukládání a zabezpečení výzkumných dat během projektu,</a:t>
            </a:r>
          </a:p>
          <a:p>
            <a:pPr marL="0">
              <a:lnSpc>
                <a:spcPct val="110000"/>
              </a:lnSpc>
              <a:spcBef>
                <a:spcPts val="200"/>
              </a:spcBef>
            </a:pPr>
            <a:r>
              <a:rPr lang="cs-CZ" sz="1800">
                <a:latin typeface="Arial"/>
                <a:ea typeface="Calibri"/>
                <a:cs typeface="Arial"/>
              </a:rPr>
              <a:t>tvorba Plánu správy dat (DMP),</a:t>
            </a:r>
          </a:p>
          <a:p>
            <a:pPr marL="0">
              <a:lnSpc>
                <a:spcPct val="110000"/>
              </a:lnSpc>
              <a:spcBef>
                <a:spcPts val="200"/>
              </a:spcBef>
            </a:pPr>
            <a:r>
              <a:rPr lang="cs-CZ" sz="1800">
                <a:latin typeface="Arial"/>
                <a:ea typeface="Calibri"/>
                <a:cs typeface="Arial"/>
              </a:rPr>
              <a:t>výběr repozitáře a ukládání výzkumných dat, možnosti sdílení/uzavření dat,</a:t>
            </a:r>
          </a:p>
          <a:p>
            <a:pPr marL="0">
              <a:lnSpc>
                <a:spcPct val="110000"/>
              </a:lnSpc>
              <a:spcBef>
                <a:spcPts val="200"/>
              </a:spcBef>
            </a:pPr>
            <a:r>
              <a:rPr lang="cs-CZ" sz="1800">
                <a:latin typeface="Arial"/>
                <a:ea typeface="Calibri"/>
                <a:cs typeface="Arial"/>
              </a:rPr>
              <a:t>konzultace možností využití nepovinných postupů otevřené vědy.</a:t>
            </a:r>
            <a:endParaRPr lang="cs-CZ" sz="1800" dirty="0">
              <a:latin typeface="Arial"/>
              <a:ea typeface="Calibri"/>
              <a:cs typeface="Arial"/>
            </a:endParaRPr>
          </a:p>
          <a:p>
            <a:pPr marL="0" indent="0">
              <a:buNone/>
            </a:pPr>
            <a:r>
              <a:rPr lang="cs-CZ" sz="2400" b="1">
                <a:latin typeface="Arial"/>
                <a:cs typeface="Arial"/>
              </a:rPr>
              <a:t>Co datasteward není:</a:t>
            </a:r>
            <a:endParaRPr lang="cs-CZ" sz="2400" b="1" dirty="0">
              <a:latin typeface="Arial"/>
              <a:cs typeface="Arial"/>
            </a:endParaRPr>
          </a:p>
          <a:p>
            <a:r>
              <a:rPr lang="cs-CZ" sz="1800">
                <a:latin typeface="Arial"/>
                <a:ea typeface="Calibri"/>
                <a:cs typeface="Arial"/>
              </a:rPr>
              <a:t>vědeckou pozicí ani členem Vašeho řešitelského týmu - nelze jej využívat k vědecké práci.</a:t>
            </a:r>
          </a:p>
          <a:p>
            <a:pPr marL="0" indent="0">
              <a:buNone/>
            </a:pPr>
            <a:r>
              <a:rPr lang="cs-CZ">
                <a:latin typeface="Arial"/>
                <a:ea typeface="Calibri"/>
                <a:cs typeface="Arial"/>
              </a:rPr>
              <a:t>Možnost konzultací online i fyzicky, nebojte se ozvat.</a:t>
            </a:r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AADF2D-C1D7-4B8D-BE19-C208E02E94A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6859" y="6090785"/>
            <a:ext cx="4159250" cy="6009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39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39531A38-F33D-4087-B203-BBF3E0944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Harmonogram 1. kola</a:t>
            </a: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1570A1D5-4BE6-4BF1-AA6A-C4CD9C206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5476"/>
            <a:ext cx="10415954" cy="4495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latin typeface="Arial"/>
                <a:cs typeface="Arial"/>
              </a:rPr>
              <a:t>Konec příjmu žádostí 	   </a:t>
            </a:r>
            <a:r>
              <a:rPr lang="cs-CZ" b="1" dirty="0">
                <a:latin typeface="Arial"/>
                <a:cs typeface="Arial"/>
              </a:rPr>
              <a:t>30.4.2026, 12:00</a:t>
            </a:r>
          </a:p>
          <a:p>
            <a:r>
              <a:rPr lang="cs-CZ" dirty="0">
                <a:latin typeface="Arial"/>
                <a:cs typeface="Arial"/>
              </a:rPr>
              <a:t>Zahájení realizace projektu</a:t>
            </a:r>
            <a:r>
              <a:rPr lang="cs-CZ" b="1" dirty="0">
                <a:latin typeface="Arial"/>
                <a:cs typeface="Arial"/>
              </a:rPr>
              <a:t> 1.8.2026</a:t>
            </a:r>
          </a:p>
          <a:p>
            <a:endParaRPr lang="cs-CZ" dirty="0"/>
          </a:p>
          <a:p>
            <a:r>
              <a:rPr lang="cs-CZ" dirty="0">
                <a:latin typeface="Arial"/>
                <a:cs typeface="Arial"/>
              </a:rPr>
              <a:t>Doba realizace projektu soutěže návratových grantů v rámci 1. kola je min. </a:t>
            </a:r>
            <a:r>
              <a:rPr lang="cs-CZ" b="1" dirty="0">
                <a:solidFill>
                  <a:srgbClr val="009EE2"/>
                </a:solidFill>
                <a:latin typeface="Arial"/>
                <a:cs typeface="Arial"/>
              </a:rPr>
              <a:t>12 měsíců</a:t>
            </a:r>
            <a:r>
              <a:rPr lang="cs-CZ" dirty="0">
                <a:latin typeface="Arial"/>
                <a:cs typeface="Arial"/>
              </a:rPr>
              <a:t>, max. </a:t>
            </a:r>
            <a:r>
              <a:rPr lang="cs-CZ" b="1" dirty="0">
                <a:solidFill>
                  <a:srgbClr val="009EE2"/>
                </a:solidFill>
                <a:latin typeface="Arial"/>
                <a:cs typeface="Arial"/>
              </a:rPr>
              <a:t>32 měsíců</a:t>
            </a:r>
          </a:p>
          <a:p>
            <a:endParaRPr lang="cs-CZ" dirty="0"/>
          </a:p>
          <a:p>
            <a:r>
              <a:rPr lang="cs-CZ" dirty="0">
                <a:hlinkClick r:id="rId2"/>
              </a:rPr>
              <a:t>https://veda.vse.cz/navraty-vse/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AADF2D-C1D7-4B8D-BE19-C208E02E94A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7321" y="6090785"/>
            <a:ext cx="4159250" cy="6009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830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39531A38-F33D-4087-B203-BBF3E0944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Kontakty</a:t>
            </a:r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1570A1D5-4BE6-4BF1-AA6A-C4CD9C206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95476"/>
            <a:ext cx="11177338" cy="4495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sz="2400" dirty="0"/>
              <a:t>Odkaz na Návraty VŠE  </a:t>
            </a:r>
            <a:r>
              <a:rPr lang="cs-CZ" sz="2400" dirty="0">
                <a:hlinkClick r:id="rId2"/>
              </a:rPr>
              <a:t>zde</a:t>
            </a:r>
            <a:r>
              <a:rPr lang="cs-CZ" sz="2400" dirty="0"/>
              <a:t>    </a:t>
            </a:r>
            <a:r>
              <a:rPr lang="cs-CZ" sz="1800" dirty="0"/>
              <a:t>	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Kontakty: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OVV 	Mgr. Soňa Macurová </a:t>
            </a:r>
            <a:r>
              <a:rPr lang="cs-CZ" sz="1800" dirty="0">
                <a:hlinkClick r:id="rId3"/>
              </a:rPr>
              <a:t>sona.macurova@vse.cz</a:t>
            </a:r>
            <a:r>
              <a:rPr lang="cs-CZ" sz="1800" dirty="0"/>
              <a:t> (administrace projektu)</a:t>
            </a:r>
          </a:p>
          <a:p>
            <a:pPr marL="0" indent="0">
              <a:buNone/>
            </a:pPr>
            <a:r>
              <a:rPr lang="cs-CZ" sz="1800" dirty="0"/>
              <a:t>CIKS 	Mgr. Tereza Ircingová </a:t>
            </a:r>
            <a:r>
              <a:rPr lang="cs-CZ" sz="1800" b="0" i="0" u="sng" baseline="0" dirty="0">
                <a:solidFill>
                  <a:srgbClr val="0563C1"/>
                </a:solidFill>
                <a:latin typeface="Arial"/>
                <a:ea typeface="Segoe UI"/>
                <a:cs typeface="Segoe UI"/>
              </a:rPr>
              <a:t>openscience@vse.cz</a:t>
            </a:r>
            <a:r>
              <a:rPr lang="cs-CZ" sz="1800" b="0" i="0" dirty="0">
                <a:solidFill>
                  <a:srgbClr val="000000"/>
                </a:solidFill>
                <a:latin typeface="Arial"/>
                <a:ea typeface="Segoe UI"/>
                <a:cs typeface="Segoe UI"/>
              </a:rPr>
              <a:t>​ ; </a:t>
            </a:r>
            <a:r>
              <a:rPr lang="cs-CZ" sz="1800" dirty="0">
                <a:hlinkClick r:id="rId4"/>
              </a:rPr>
              <a:t>tereza.ircingová@vse.cz</a:t>
            </a:r>
            <a:r>
              <a:rPr lang="cs-CZ" sz="1800" dirty="0"/>
              <a:t> (otevřená věda)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PK 	Bc. Klára Měcháčková </a:t>
            </a:r>
            <a:r>
              <a:rPr lang="cs-CZ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hlinkClick r:id="rId5"/>
              </a:rPr>
              <a:t>klara.mechacková@vse</a:t>
            </a:r>
            <a:r>
              <a:rPr lang="cs-CZ" sz="1800" dirty="0">
                <a:solidFill>
                  <a:srgbClr val="000000"/>
                </a:solidFill>
                <a:ea typeface="Calibri" panose="020F0502020204030204" pitchFamily="34" charset="0"/>
                <a:hlinkClick r:id="rId5"/>
              </a:rPr>
              <a:t>.cz</a:t>
            </a:r>
            <a:r>
              <a:rPr lang="cs-CZ" sz="1800" dirty="0">
                <a:solidFill>
                  <a:srgbClr val="000000"/>
                </a:solidFill>
                <a:ea typeface="Calibri" panose="020F0502020204030204" pitchFamily="34" charset="0"/>
              </a:rPr>
              <a:t> (finanční agenda, pracovně-právní záležitosti)</a:t>
            </a:r>
          </a:p>
          <a:p>
            <a:pPr marL="457200" lvl="1" indent="0">
              <a:buNone/>
            </a:pPr>
            <a:endParaRPr lang="cs-CZ" sz="1800" dirty="0">
              <a:ea typeface="Calibri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9AADF2D-C1D7-4B8D-BE19-C208E02E94A8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7321" y="6090785"/>
            <a:ext cx="4159250" cy="6009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386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Úvodní sníme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SE_CZ_16_9.potx" id="{71C18D9F-46A0-4237-97B9-532C70CC3545}" vid="{54C86B8C-B0B4-43D4-B48C-9EC845265A50}"/>
    </a:ext>
  </a:extLst>
</a:theme>
</file>

<file path=ppt/theme/theme2.xml><?xml version="1.0" encoding="utf-8"?>
<a:theme xmlns:a="http://schemas.openxmlformats.org/drawingml/2006/main" name="Mezititulek / Závě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SE_CZ_16_9.potx" id="{71C18D9F-46A0-4237-97B9-532C70CC3545}" vid="{FE1EABBD-40FD-4B3F-A88F-A396519EC308}"/>
    </a:ext>
  </a:extLst>
</a:theme>
</file>

<file path=ppt/theme/theme3.xml><?xml version="1.0" encoding="utf-8"?>
<a:theme xmlns:a="http://schemas.openxmlformats.org/drawingml/2006/main" name="Běžné stránk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SE_CZ_16_9.potx" id="{71C18D9F-46A0-4237-97B9-532C70CC3545}" vid="{213A5797-252C-4D12-A9FF-BF996031D17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3138200180D7947811F8A80E9000340" ma:contentTypeVersion="10" ma:contentTypeDescription="Vytvoří nový dokument" ma:contentTypeScope="" ma:versionID="db7bdbb57ee2a4ff1a7c5ba69987b2a8">
  <xsd:schema xmlns:xsd="http://www.w3.org/2001/XMLSchema" xmlns:xs="http://www.w3.org/2001/XMLSchema" xmlns:p="http://schemas.microsoft.com/office/2006/metadata/properties" xmlns:ns2="b66bdc21-08f1-4d5b-af0a-b4dae6fb5ee4" xmlns:ns3="23246031-01d5-4cbd-b789-61f2fc549f1d" targetNamespace="http://schemas.microsoft.com/office/2006/metadata/properties" ma:root="true" ma:fieldsID="978fa08581578b5342fc37e6ba8ee8b7" ns2:_="" ns3:_="">
    <xsd:import namespace="b66bdc21-08f1-4d5b-af0a-b4dae6fb5ee4"/>
    <xsd:import namespace="23246031-01d5-4cbd-b789-61f2fc549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6bdc21-08f1-4d5b-af0a-b4dae6fb5e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babb5542-b20f-476f-b885-dfe2db7716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246031-01d5-4cbd-b789-61f2fc549f1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f105a8b-2fae-4082-af74-17053b1d6b09}" ma:internalName="TaxCatchAll" ma:showField="CatchAllData" ma:web="23246031-01d5-4cbd-b789-61f2fc549f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6bdc21-08f1-4d5b-af0a-b4dae6fb5ee4">
      <Terms xmlns="http://schemas.microsoft.com/office/infopath/2007/PartnerControls"/>
    </lcf76f155ced4ddcb4097134ff3c332f>
    <TaxCatchAll xmlns="23246031-01d5-4cbd-b789-61f2fc549f1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F66E93-829D-44A6-8881-06AE5DA4CD8C}">
  <ds:schemaRefs>
    <ds:schemaRef ds:uri="23246031-01d5-4cbd-b789-61f2fc549f1d"/>
    <ds:schemaRef ds:uri="b66bdc21-08f1-4d5b-af0a-b4dae6fb5ee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06B7A8F-9607-4DEE-8212-1DFC8F8A2D2C}">
  <ds:schemaRefs>
    <ds:schemaRef ds:uri="23246031-01d5-4cbd-b789-61f2fc549f1d"/>
    <ds:schemaRef ds:uri="b64eb98d-89b9-4dc4-af18-3d50ab7e0b82"/>
    <ds:schemaRef ds:uri="b66bdc21-08f1-4d5b-af0a-b4dae6fb5ee4"/>
    <ds:schemaRef ds:uri="ec1619cb-6cdf-459b-bc77-40184c208580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ADA898A-8026-4D32-AA6F-CB8B4B8DBF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pptx_šablona_VSE_CZ_16_9 (1)</Template>
  <TotalTime>536</TotalTime>
  <Words>635</Words>
  <Application>Microsoft Office PowerPoint</Application>
  <PresentationFormat>Širokoúhlá obrazovka</PresentationFormat>
  <Paragraphs>104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Úvodní snímek</vt:lpstr>
      <vt:lpstr>Mezititulek / Závěr</vt:lpstr>
      <vt:lpstr>Běžné stránky</vt:lpstr>
      <vt:lpstr>Návratové granty</vt:lpstr>
      <vt:lpstr>Agenda setkání</vt:lpstr>
      <vt:lpstr>Hodnocení formální – 1. fáze</vt:lpstr>
      <vt:lpstr>Hodnocení věcné – 2. fáze</vt:lpstr>
      <vt:lpstr>Přehled kritérií</vt:lpstr>
      <vt:lpstr>Otevřená věda v návratových grantech </vt:lpstr>
      <vt:lpstr>Data Steward v návratových grantech </vt:lpstr>
      <vt:lpstr>Harmonogram 1. kola</vt:lpstr>
      <vt:lpstr>Kontakty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amet, consectetuer adipiscing elit. Etiam commodo dui eget wisi.</dc:title>
  <dc:creator>Soňa Macurová</dc:creator>
  <cp:lastModifiedBy>Soňa Macurová</cp:lastModifiedBy>
  <cp:revision>231</cp:revision>
  <dcterms:created xsi:type="dcterms:W3CDTF">2026-01-07T11:50:58Z</dcterms:created>
  <dcterms:modified xsi:type="dcterms:W3CDTF">2026-04-21T09:12:54Z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0x01010003138200180D7947811F8A80E9000340</vt:lpwstr>
  </property>
  <property fmtid="{D5CDD505-2E9C-101B-9397-08002B2CF9AE}" pid="3" name="MediaServiceImageTags">
    <vt:lpwstr/>
  </property>
</Properties>
</file>