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6" r:id="rId5"/>
    <p:sldMasterId id="2147483662" r:id="rId6"/>
  </p:sldMasterIdLst>
  <p:notesMasterIdLst>
    <p:notesMasterId r:id="rId45"/>
  </p:notesMasterIdLst>
  <p:sldIdLst>
    <p:sldId id="269" r:id="rId7"/>
    <p:sldId id="257" r:id="rId8"/>
    <p:sldId id="295" r:id="rId9"/>
    <p:sldId id="296" r:id="rId10"/>
    <p:sldId id="297" r:id="rId11"/>
    <p:sldId id="298" r:id="rId12"/>
    <p:sldId id="336" r:id="rId13"/>
    <p:sldId id="300" r:id="rId14"/>
    <p:sldId id="299" r:id="rId15"/>
    <p:sldId id="301" r:id="rId16"/>
    <p:sldId id="302" r:id="rId17"/>
    <p:sldId id="303" r:id="rId18"/>
    <p:sldId id="304" r:id="rId19"/>
    <p:sldId id="329" r:id="rId20"/>
    <p:sldId id="330" r:id="rId21"/>
    <p:sldId id="331" r:id="rId22"/>
    <p:sldId id="305" r:id="rId23"/>
    <p:sldId id="335" r:id="rId24"/>
    <p:sldId id="323" r:id="rId25"/>
    <p:sldId id="324" r:id="rId26"/>
    <p:sldId id="325" r:id="rId27"/>
    <p:sldId id="306" r:id="rId28"/>
    <p:sldId id="326" r:id="rId29"/>
    <p:sldId id="327" r:id="rId30"/>
    <p:sldId id="322" r:id="rId31"/>
    <p:sldId id="328" r:id="rId32"/>
    <p:sldId id="307" r:id="rId33"/>
    <p:sldId id="308" r:id="rId34"/>
    <p:sldId id="310" r:id="rId35"/>
    <p:sldId id="321" r:id="rId36"/>
    <p:sldId id="315" r:id="rId37"/>
    <p:sldId id="332" r:id="rId38"/>
    <p:sldId id="316" r:id="rId39"/>
    <p:sldId id="317" r:id="rId40"/>
    <p:sldId id="318" r:id="rId41"/>
    <p:sldId id="334" r:id="rId42"/>
    <p:sldId id="333" r:id="rId43"/>
    <p:sldId id="271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C61E04-0730-9227-5DA3-571A14B93246}" name="Jiří Hájek" initials="JH" userId="S::xhajj24@vse.cz::72d55ba2-2886-4aaf-8d4a-9e3ac25eff50" providerId="AD"/>
  <p188:author id="{62D16A38-8ABF-7DDC-FDDD-5AD08606A8EF}" name="Soňa Macurová" initials="SM" userId="S::macs12@vse.cz::40839030-ea94-4baf-9f33-89ff4828a125" providerId="AD"/>
  <p188:author id="{D0CABAE0-7B52-6668-A759-E58BF7B4DB62}" name="Tereza Ircingová" initials="TI" userId="S::irct00@vse.cz::b94ff7c1-4ed3-4e18-909d-4fb47d1f6b80" providerId="AD"/>
  <p188:author id="{203DB3FA-6B9F-D243-E6F4-51A20A2A5256}" name="Klára Měcháčková" initials="KM" userId="S::meck02@vse.cz::b7a9ab3a-0535-4e31-8e67-46fd197f8a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2"/>
    <a:srgbClr val="EAF6FE"/>
    <a:srgbClr val="D2F5FF"/>
    <a:srgbClr val="5BC4F1"/>
    <a:srgbClr val="B5EAE0"/>
    <a:srgbClr val="D9FFFA"/>
    <a:srgbClr val="009881"/>
    <a:srgbClr val="B8FFF1"/>
    <a:srgbClr val="B3FFF0"/>
    <a:srgbClr val="89F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6E2A9-7832-0D85-F6BF-1D6A9ACD45CC}" v="6" dt="2026-02-12T07:06:25.831"/>
    <p1510:client id="{2EFB38D6-23F5-4C50-7923-9D74A5E34EF3}" v="6" dt="2026-02-11T21:11:06.028"/>
    <p1510:client id="{2FDF409F-D075-F9BE-028D-5287397BC6A7}" v="1076" dt="2026-02-11T20:50:24.175"/>
    <p1510:client id="{B401119F-964A-9505-A088-23EA06887463}" v="248" dt="2026-02-11T21:38:33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ňa Macurová" userId="40839030-ea94-4baf-9f33-89ff4828a125" providerId="ADAL" clId="{EE8E1594-7F1C-4FB1-B450-B7E0C7C40EB7}"/>
    <pc:docChg chg="modSld">
      <pc:chgData name="Soňa Macurová" userId="40839030-ea94-4baf-9f33-89ff4828a125" providerId="ADAL" clId="{EE8E1594-7F1C-4FB1-B450-B7E0C7C40EB7}" dt="2026-02-12T11:56:09.286" v="67" actId="20577"/>
      <pc:docMkLst>
        <pc:docMk/>
      </pc:docMkLst>
      <pc:sldChg chg="modSp mod">
        <pc:chgData name="Soňa Macurová" userId="40839030-ea94-4baf-9f33-89ff4828a125" providerId="ADAL" clId="{EE8E1594-7F1C-4FB1-B450-B7E0C7C40EB7}" dt="2026-02-12T11:56:09.286" v="67" actId="20577"/>
        <pc:sldMkLst>
          <pc:docMk/>
          <pc:sldMk cId="2163860422" sldId="334"/>
        </pc:sldMkLst>
        <pc:spChg chg="mod">
          <ac:chgData name="Soňa Macurová" userId="40839030-ea94-4baf-9f33-89ff4828a125" providerId="ADAL" clId="{EE8E1594-7F1C-4FB1-B450-B7E0C7C40EB7}" dt="2026-02-12T11:56:09.286" v="67" actId="20577"/>
          <ac:spMkLst>
            <pc:docMk/>
            <pc:sldMk cId="2163860422" sldId="334"/>
            <ac:spMk id="9" creationId="{1570A1D5-4BE6-4BF1-AA6A-C4CD9C206F7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7578487579540367E-2"/>
          <c:y val="3.0657188432465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8978790913553664E-2"/>
          <c:y val="0.1348355485860766"/>
          <c:w val="0.95755319432002628"/>
          <c:h val="0.69623141820538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C7-4401-905E-A72EA74259B0}"/>
              </c:ext>
            </c:extLst>
          </c:dPt>
          <c:dPt>
            <c:idx val="1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314-4921-8343-D89886C95A30}"/>
              </c:ext>
            </c:extLst>
          </c:dPt>
          <c:dPt>
            <c:idx val="2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4-4921-8343-D89886C95A30}"/>
              </c:ext>
            </c:extLst>
          </c:dPt>
          <c:dPt>
            <c:idx val="3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314-4921-8343-D89886C95A30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8-46D1-B2F1-B76DBFE9E6A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B1006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8-46D1-B2F1-B76DBFE9E6A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EB660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8-46D1-B2F1-B76DBFE9E6A2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659B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7-4401-905E-A72EA74259B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00988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C7-4401-905E-A72EA74259B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C7-4401-905E-A72EA74259B0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E7308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List1!$H$2:$H$5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C7-4401-905E-A72EA7425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283247"/>
        <c:axId val="336943279"/>
      </c:barChart>
      <c:catAx>
        <c:axId val="33628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6943279"/>
        <c:crosses val="autoZero"/>
        <c:auto val="1"/>
        <c:lblAlgn val="ctr"/>
        <c:lblOffset val="100"/>
        <c:noMultiLvlLbl val="0"/>
      </c:catAx>
      <c:valAx>
        <c:axId val="33694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6283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3640-419F-48FE-8A34-0D4FC65CEE74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55BF-0163-4203-BA2B-CC5056E1EE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65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:a16="http://schemas.microsoft.com/office/drawing/2014/main" id="{3D18A0A8-CE57-4D8C-A4BD-70B3F62EE34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34894" y="870423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rgbClr val="009EE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Jméno a příjmení autora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5E6F3DE-2B8C-4E06-BED3-36A9DFD93F5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634894" y="1182051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A4A49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Název katedry / oddělení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DEC2F0C-47FF-4FF4-AFCF-9D4C840131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2395053"/>
            <a:ext cx="10477501" cy="178215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05E6394F-CCD2-4ABB-94AC-311D26711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4291503"/>
            <a:ext cx="10452101" cy="813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0541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B6AD0B-CD39-418F-BD86-753F9D93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3563E2-1FFA-41D6-A180-AB12573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7A9ED8-2B82-40D5-A9B1-F2B165B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3595AC0D-E641-4E07-B2CB-74274830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241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vz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B6AD0B-CD39-418F-BD86-753F9D93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3563E2-1FFA-41D6-A180-AB12573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7A9ED8-2B82-40D5-A9B1-F2B165B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9841DB2C-4E87-4F77-9936-DB53842AFF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36437241"/>
              </p:ext>
            </p:extLst>
          </p:nvPr>
        </p:nvGraphicFramePr>
        <p:xfrm>
          <a:off x="838201" y="2152650"/>
          <a:ext cx="10372722" cy="360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914">
                  <a:extLst>
                    <a:ext uri="{9D8B030D-6E8A-4147-A177-3AD203B41FA5}">
                      <a16:colId xmlns:a16="http://schemas.microsoft.com/office/drawing/2014/main" val="1219353005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463552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36048962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24215458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4556206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0406489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769508777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3799914238"/>
                    </a:ext>
                  </a:extLst>
                </a:gridCol>
                <a:gridCol w="1173410">
                  <a:extLst>
                    <a:ext uri="{9D8B030D-6E8A-4147-A177-3AD203B41FA5}">
                      <a16:colId xmlns:a16="http://schemas.microsoft.com/office/drawing/2014/main" val="1835371581"/>
                    </a:ext>
                  </a:extLst>
                </a:gridCol>
              </a:tblGrid>
              <a:tr h="450667">
                <a:tc>
                  <a:txBody>
                    <a:bodyPr/>
                    <a:lstStyle/>
                    <a:p>
                      <a:r>
                        <a:rPr lang="cs-CZ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0454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/>
                        <a:t>řádek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12970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řádek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3975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řádek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37182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řádek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19941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řádek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95225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řádek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94286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/>
                        <a:t>řádek</a:t>
                      </a:r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2544"/>
                  </a:ext>
                </a:extLst>
              </a:tr>
            </a:tbl>
          </a:graphicData>
        </a:graphic>
      </p:graphicFrame>
      <p:sp>
        <p:nvSpPr>
          <p:cNvPr id="14" name="Nadpis 1">
            <a:extLst>
              <a:ext uri="{FF2B5EF4-FFF2-40B4-BE49-F238E27FC236}">
                <a16:creationId xmlns:a16="http://schemas.microsoft.com/office/drawing/2014/main" id="{3595AC0D-E641-4E07-B2CB-74274830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21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5CB4D-7416-4123-83CE-C769D1CE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998F7-E90D-471F-891C-0FD12349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F5FE98-251D-4D3C-B8B7-DADD6DEB8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90EA42-058E-4D22-B615-D930D64C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8A484A-2BA3-41B7-86CF-5D3F9304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1B4CD1-4B53-455D-AE40-D95A24E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97884-28AE-4700-9C13-68750D37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73077C-429C-4C0E-8F05-9FFAC62D1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844AFA-992F-4BE4-ABDB-10F592A44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442129-45B5-4C81-B28A-AA85D4F4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712F59-4F02-4916-92FC-440DB3FE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93627A-E54A-4DF9-9A32-88F06F6E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2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AD280-0FEB-422D-9545-DF11A2C6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9053D2-A965-461D-AF02-87E3E6FA8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D64A8-F4F7-422C-942F-F0172F55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6C39E-CEDD-43DE-BEDB-8FFB054C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5DB8F4-69A1-4474-B69F-8F78FC12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90254B-80D5-4BEE-B4A1-5837DB5E9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AB0B4A-3C8A-4535-BD22-ACF057EE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DA35CD-E8E4-4C4C-AF96-D5C4BAB8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789759-0184-4DA8-BF39-B34069CD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1126D9-9E62-4220-80F6-A6508032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6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:a16="http://schemas.microsoft.com/office/drawing/2014/main" id="{3724BBC3-D896-4E1C-80DF-C710090CDD7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634894" y="870423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rgbClr val="D2F5FF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Jméno a příjmení autora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BF9909-8D44-4612-9351-EF626E97AD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634894" y="1182051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Název katedry / oddělení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586B614-9A5E-4C8F-B622-06700D08D1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395053"/>
            <a:ext cx="10515601" cy="178215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Mezititulek/závěr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11EC691D-F05A-40AC-91DC-C3E38D602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4291503"/>
            <a:ext cx="10502900" cy="813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0463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EBE9D-4844-416F-A47B-E71F5CB3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471AA-641D-48E4-895F-2C70DDA4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51239B-9FE1-4DB1-BD79-B7D38D33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E641A-DC32-4DD9-8307-46D9DFF5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2F49C3-090D-4190-9CE2-36066030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AB441-3D76-4218-81BE-D7E4F3F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84F63F-E322-46AC-A5C6-E1540E1BD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39DC5B-E1B0-4FCB-9D9A-C6471A28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462326-6725-45D6-8FAC-124BEDCD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92F161-156E-4802-8F1B-078DF89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1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A8AAD-C4A1-48ED-8D79-3AB4069F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D2D865-A902-4D7C-A0B5-B2C4BB195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7668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5CC91-7444-4FBB-B6F3-3E6FBD5B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5772A-E403-4DD1-B232-954A3547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89E5D0-757E-45AA-8FEA-238040FB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01FF8-98E7-49CB-8B33-E139EF39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8276E-A998-4BB7-B53A-49EC37A41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07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672645-DFF8-41C8-8BAC-5F24D188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307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3C31C8-960E-4A18-BC09-35D75D58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33D9D5-2EC6-4E2A-AA85-6FCF97D6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F1E174-D347-4AB1-95DE-ECA0F485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112A9-1FE6-4496-81B4-0842D25D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28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BFB9E-5D3E-46B3-ABDB-B7E57DAC6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502C15-7789-4EE7-A643-5A633ABA3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8512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F85072-0475-4304-BE03-A72EA7AC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1610A2-3C29-4B70-AF60-C2A3EBCE3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851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C164E5-0EFB-46F1-BB95-CBBAC80C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FD1153-99E6-4ECA-BF33-0E377D33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282298-48D6-4F29-8798-A54B0577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3D58-00E6-4F74-B46F-884BB073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1A4E0E-761B-449A-9AA3-FAB7263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D2199A-57B9-4C7C-A04D-6C8B8FF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08B6B-5218-473D-BD06-9695102C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5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f vz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3D58-00E6-4F74-B46F-884BB073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1A4E0E-761B-449A-9AA3-FAB7263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D2199A-57B9-4C7C-A04D-6C8B8FF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08B6B-5218-473D-BD06-9695102C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2CFF3E3-BFCF-4550-86A1-C1FA2629A69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84738560"/>
              </p:ext>
            </p:extLst>
          </p:nvPr>
        </p:nvGraphicFramePr>
        <p:xfrm>
          <a:off x="838200" y="1990725"/>
          <a:ext cx="10372724" cy="414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51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8.sv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svg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DDC1DD5-61DA-41BA-AED0-401807258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85"/>
            <a:ext cx="12192000" cy="686108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44A193-2443-4336-B8E6-567C50C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2FE8A-B6A8-4920-9B7E-768DE3DF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2BF67-B920-4B8E-84CF-AAC489B8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9CD2-0146-4F3B-A4AA-75EB0CF2F75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ED088-792C-4229-99A4-13C382DA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2DEB4-37E5-4BE0-984C-F6914BD2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AB3-BFA5-4172-A475-10F9ABCB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50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EE2"/>
        </a:buClr>
        <a:buFont typeface="Arial" panose="020B0604020202020204" pitchFamily="34" charset="0"/>
        <a:buChar char="•"/>
        <a:defRPr sz="2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4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0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B164F51-2CD2-44FF-A983-712555EA12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3085"/>
            <a:ext cx="12192000" cy="686108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44A193-2443-4336-B8E6-567C50C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2FE8A-B6A8-4920-9B7E-768DE3DF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2BF67-B920-4B8E-84CF-AAC489B8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9CD2-0146-4F3B-A4AA-75EB0CF2F752}" type="datetimeFigureOut">
              <a:rPr lang="cs-CZ" smtClean="0"/>
              <a:t>12.02.2026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ED088-792C-4229-99A4-13C382DA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2DEB4-37E5-4BE0-984C-F6914BD2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AB3-BFA5-4172-A475-10F9ABCB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09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2F5FF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E57037E3-E38F-4F03-B62C-27899301C8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5228"/>
            <a:ext cx="12192000" cy="6861085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ABAA5AB-DE62-4F81-8DB2-303A5A04B54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97773" y="358391"/>
            <a:ext cx="202407" cy="202407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5850BBEB-899B-4725-810F-E32EB4C5C9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151436" y="358391"/>
            <a:ext cx="202407" cy="202407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A972C7-80EA-4001-A2C8-48457C7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A64F96-20EB-4338-812A-2CF45FA87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050"/>
            <a:ext cx="10372725" cy="4442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9455D-C2AF-42AF-A377-1FD957033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329ADC-2255-4EF3-B5C0-B90829E78CD9}" type="datetimeFigureOut">
              <a:rPr lang="cs-CZ" smtClean="0"/>
              <a:pPr/>
              <a:t>12.02.2026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8892D-BE40-4B7B-98A7-1B108AC51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06528-E83B-4FF2-81FD-6E1ED0DE8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371" y="6356350"/>
            <a:ext cx="2643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5CA258-668E-4A85-A197-2757C3BEE154}" type="slidenum">
              <a:rPr lang="cs-CZ" smtClean="0"/>
              <a:pPr/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6CADA8D1-4B1D-49C0-B645-EB5D43487BC1}"/>
              </a:ext>
            </a:extLst>
          </p:cNvPr>
          <p:cNvSpPr txBox="1">
            <a:spLocks/>
          </p:cNvSpPr>
          <p:nvPr userDrawn="1"/>
        </p:nvSpPr>
        <p:spPr>
          <a:xfrm>
            <a:off x="11872452" y="6386024"/>
            <a:ext cx="387350" cy="452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5BC4F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fld id="{166024C8-F27F-4469-B950-3CAEC9128C7E}" type="slidenum">
              <a:rPr lang="cs-CZ" sz="1200" smtClean="0">
                <a:solidFill>
                  <a:schemeClr val="bg1"/>
                </a:solidFill>
              </a:rPr>
              <a:pPr algn="ctr"/>
              <a:t>‹#›</a:t>
            </a:fld>
            <a:endParaRPr lang="cs-CZ" sz="320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DCD643-C700-45E8-8816-DD3D4AEF500E}"/>
              </a:ext>
            </a:extLst>
          </p:cNvPr>
          <p:cNvSpPr txBox="1"/>
          <p:nvPr userDrawn="1"/>
        </p:nvSpPr>
        <p:spPr>
          <a:xfrm>
            <a:off x="8982551" y="299367"/>
            <a:ext cx="112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www.vse.cz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8403B65-A3E4-4EA5-A348-D73A327280A2}"/>
              </a:ext>
            </a:extLst>
          </p:cNvPr>
          <p:cNvSpPr txBox="1"/>
          <p:nvPr userDrawn="1"/>
        </p:nvSpPr>
        <p:spPr>
          <a:xfrm>
            <a:off x="10342326" y="299367"/>
            <a:ext cx="131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vsecz</a:t>
            </a:r>
            <a:endParaRPr lang="cs-CZ" sz="160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78" r:id="rId7"/>
    <p:sldLayoutId id="2147483669" r:id="rId8"/>
    <p:sldLayoutId id="214748367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EE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buClr>
          <a:srgbClr val="009EE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ly.com/janfronek" TargetMode="External"/><Relationship Id="rId2" Type="http://schemas.openxmlformats.org/officeDocument/2006/relationships/hyperlink" Target="mailto:Jan.fronek@vse.cz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www.linkedin.com/in/jan-fronek-phd/" TargetMode="External"/><Relationship Id="rId4" Type="http://schemas.openxmlformats.org/officeDocument/2006/relationships/hyperlink" Target="http://www.janfronek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s.vse.cz/auth/kc/index.pl?zalozka=novy" TargetMode="External"/><Relationship Id="rId2" Type="http://schemas.openxmlformats.org/officeDocument/2006/relationships/hyperlink" Target="https://veda.vse.cz/navraty-vse/chci-si-podat-zados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veda.vse.cz/wp-content/uploads/page/8022/Protokol-vecneho-hodnoceni-navratovych-grantu-1.pdf" TargetMode="External"/><Relationship Id="rId4" Type="http://schemas.openxmlformats.org/officeDocument/2006/relationships/hyperlink" Target="https://veda.vse.cz/wp-content/uploads/page/8010/Manual-pro-podani-navrhu-projektu-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oa@vse.cz" TargetMode="External"/><Relationship Id="rId2" Type="http://schemas.openxmlformats.org/officeDocument/2006/relationships/hyperlink" Target="https://opjak.cz/prirucka-postupu-otevrene-vedy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mailto:tereza.ircingova@vse.cz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pjak.cz/prirucka-postupu-otevrene-vedy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eda.vse.cz/wp-content/uploads/page/8010/Pravidla-Navraty-VSE-1.pdf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pjak.cz/publicita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ona.macurova@vse.cz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veda.vse.cz/navraty-vs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an.fronek@vse.cz" TargetMode="External"/><Relationship Id="rId5" Type="http://schemas.openxmlformats.org/officeDocument/2006/relationships/hyperlink" Target="mailto:klara.mechackov&#225;@vse.cz" TargetMode="External"/><Relationship Id="rId4" Type="http://schemas.openxmlformats.org/officeDocument/2006/relationships/hyperlink" Target="mailto:tereza.ircingov&#225;@vse.cz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eda.vse.cz/navraty-vse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D3B167F7-A0DB-461B-86F4-984F46166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121" y="2350839"/>
            <a:ext cx="10477501" cy="2199827"/>
          </a:xfrm>
        </p:spPr>
        <p:txBody>
          <a:bodyPr>
            <a:normAutofit/>
          </a:bodyPr>
          <a:lstStyle/>
          <a:p>
            <a:r>
              <a:rPr lang="cs-CZ"/>
              <a:t>Návratové granty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DC113F0D-208B-477E-84A3-F919958FF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121" y="3656542"/>
            <a:ext cx="10464801" cy="7501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Seminář pro žadatele o návratové granty</a:t>
            </a:r>
            <a:endParaRPr lang="cs-CZ"/>
          </a:p>
          <a:p>
            <a:endParaRPr lang="cs-CZ"/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28E76684-B096-4148-9243-D007B536D13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26016" y="870423"/>
            <a:ext cx="3718906" cy="84550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>
                <a:latin typeface="Arial"/>
                <a:cs typeface="Arial"/>
              </a:rPr>
              <a:t>Oddělení vědy a výzkumu</a:t>
            </a:r>
          </a:p>
          <a:p>
            <a:r>
              <a:rPr lang="cs-CZ">
                <a:latin typeface="Arial"/>
                <a:cs typeface="Arial"/>
              </a:rPr>
              <a:t>Projektová kancelář</a:t>
            </a:r>
          </a:p>
          <a:p>
            <a:r>
              <a:rPr lang="cs-CZ" sz="1400" b="0">
                <a:solidFill>
                  <a:srgbClr val="4A4A49"/>
                </a:solidFill>
                <a:latin typeface="Arial"/>
                <a:cs typeface="Arial"/>
              </a:rPr>
              <a:t>12.2.2026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957FA0C-17DE-47A9-8513-D7A36CE6A55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802" y="5674302"/>
            <a:ext cx="5432237" cy="92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FC58B5E-DFEC-49DE-9294-000B784F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717" y="5505945"/>
            <a:ext cx="3620554" cy="12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Odborný mentor</a:t>
            </a:r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6"/>
            <a:ext cx="104159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Poskytuje zejména odborný dohled a metodické vedení </a:t>
            </a:r>
          </a:p>
          <a:p>
            <a:r>
              <a:rPr lang="cs-CZ">
                <a:latin typeface="Arial"/>
                <a:cs typeface="Arial"/>
              </a:rPr>
              <a:t>Kvalifikační předpoklady: </a:t>
            </a:r>
          </a:p>
          <a:p>
            <a:pPr lvl="1"/>
            <a:r>
              <a:rPr lang="cs-CZ">
                <a:latin typeface="Arial"/>
                <a:cs typeface="Arial"/>
              </a:rPr>
              <a:t>má více článků v časopisech v Q1 v oboru FORD odpovídajícím zaměření grantu </a:t>
            </a:r>
          </a:p>
          <a:p>
            <a:pPr lvl="1"/>
            <a:r>
              <a:rPr lang="cs-CZ">
                <a:latin typeface="Arial"/>
                <a:cs typeface="Arial"/>
              </a:rPr>
              <a:t>úspěšně vedl jako hlavní řešitel alespoň jeden vědecko-výzkumný projekt financovaný z externích zdrojů; může se jednat o projekty národní, jako je GAČR či TAČR, nebo projekty mezinárodní, jako je Horizon; nepočítají se projekty smluvního výzkumu</a:t>
            </a:r>
          </a:p>
          <a:p>
            <a:pPr lvl="1"/>
            <a:r>
              <a:rPr lang="cs-CZ" b="1">
                <a:solidFill>
                  <a:srgbClr val="009EE2"/>
                </a:solidFill>
                <a:latin typeface="Arial"/>
                <a:cs typeface="Arial"/>
              </a:rPr>
              <a:t>Max. 0,2 FTE měsíčně</a:t>
            </a:r>
            <a:endParaRPr lang="cs-CZ" b="1">
              <a:solidFill>
                <a:srgbClr val="009EE2"/>
              </a:solidFill>
            </a:endParaRP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6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Příspěvek na péči o dítě či osobu blízkou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72685"/>
            <a:ext cx="10948372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Účelem je přispět na předpokládané výdaje vznikající hlavnímu řešiteli návratového grantu v souvislosti s dlouhodobou osobní péčí o dítě, které ještě </a:t>
            </a:r>
            <a:r>
              <a:rPr lang="cs-CZ" b="1">
                <a:latin typeface="Arial"/>
                <a:cs typeface="Arial"/>
              </a:rPr>
              <a:t>nezahájilo povinné předškolní vzdělávání</a:t>
            </a:r>
            <a:r>
              <a:rPr lang="cs-CZ">
                <a:latin typeface="Arial"/>
                <a:cs typeface="Arial"/>
              </a:rPr>
              <a:t>, nebo v souvislosti s dlouhodobou osobní péčí o osobu blízkou za každý započatý kalendářní měsíc, kdy probíhá realizace návratového grantu.</a:t>
            </a: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0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Výjezdová mobilita hlavního řešitele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6"/>
            <a:ext cx="10415954" cy="4495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latin typeface="Arial"/>
                <a:cs typeface="Arial"/>
              </a:rPr>
              <a:t>Pouze </a:t>
            </a:r>
            <a:r>
              <a:rPr lang="cs-CZ" err="1">
                <a:latin typeface="Arial"/>
                <a:cs typeface="Arial"/>
              </a:rPr>
              <a:t>nehospodářské</a:t>
            </a:r>
            <a:r>
              <a:rPr lang="cs-CZ">
                <a:latin typeface="Arial"/>
                <a:cs typeface="Arial"/>
              </a:rPr>
              <a:t> činnosti</a:t>
            </a:r>
          </a:p>
          <a:p>
            <a:r>
              <a:rPr lang="cs-CZ">
                <a:latin typeface="Arial"/>
                <a:cs typeface="Arial"/>
              </a:rPr>
              <a:t>Přípustné činnosti: realizace vlastního výzkumného záměru, který je vymezen v žádosti o návratový grant, akademická činnost, zvyšování dovedností a kompetencí apod.</a:t>
            </a:r>
          </a:p>
          <a:p>
            <a:r>
              <a:rPr lang="cs-CZ">
                <a:latin typeface="Arial"/>
                <a:cs typeface="Arial"/>
              </a:rPr>
              <a:t>Na základě memoranda, zvacího dopisu nebo obdobného dokumentu mezi českou a zahraniční výzkumnou organizací </a:t>
            </a:r>
          </a:p>
          <a:p>
            <a:r>
              <a:rPr lang="cs-CZ" b="1">
                <a:solidFill>
                  <a:srgbClr val="009EE2"/>
                </a:solidFill>
                <a:latin typeface="Arial"/>
                <a:cs typeface="Arial"/>
              </a:rPr>
              <a:t>Délka 1-6 měsíců; max. dvě mobility, které v souhrnu nepřesáhnou 6 měsíců </a:t>
            </a:r>
          </a:p>
          <a:p>
            <a:r>
              <a:rPr lang="cs-CZ">
                <a:latin typeface="Arial"/>
                <a:cs typeface="Arial"/>
              </a:rPr>
              <a:t>Nepovinná (jakmile bude v žádosti uvedena, pak její splnění  povinné je)</a:t>
            </a: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0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Odborné vzdělávání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987"/>
            <a:ext cx="10793105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Rozvoj vzdělávání pro </a:t>
            </a:r>
            <a:r>
              <a:rPr lang="cs-CZ" b="1">
                <a:latin typeface="Arial"/>
                <a:cs typeface="Arial"/>
              </a:rPr>
              <a:t>hlavního řešitele návratového grantu.</a:t>
            </a:r>
          </a:p>
          <a:p>
            <a:r>
              <a:rPr lang="cs-CZ">
                <a:latin typeface="Arial"/>
                <a:cs typeface="Arial"/>
              </a:rPr>
              <a:t>Odborné vzdělávání je možné realizovat i mimo území ČR, pro další vzdělávání např. typu měkkých dovedností budou náklady způsobilé jen v případě jejich realizace na území ČR</a:t>
            </a:r>
          </a:p>
          <a:p>
            <a:endParaRPr lang="cs-CZ"/>
          </a:p>
          <a:p>
            <a:r>
              <a:rPr lang="cs-CZ">
                <a:latin typeface="Arial"/>
                <a:cs typeface="Arial"/>
              </a:rPr>
              <a:t>Nepovinné; jakmile bude v žádosti uvedeno, pak je povinné</a:t>
            </a: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9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64E77-B7AD-5A54-1476-FF4898D00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49B39B3-C8FF-5F67-57BE-B09EBD40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Onboardingový mentoring</a:t>
            </a:r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021174D-C110-DE1E-BC87-1256368F1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88329"/>
            <a:ext cx="6250041" cy="450544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sz="2400">
                <a:solidFill>
                  <a:srgbClr val="009EE2"/>
                </a:solidFill>
                <a:latin typeface="Arial"/>
                <a:cs typeface="Arial"/>
              </a:rPr>
              <a:t>Mgr. Jan Froněk, Ph.D.</a:t>
            </a:r>
            <a:endParaRPr lang="cs-CZ" sz="2400" b="1">
              <a:solidFill>
                <a:srgbClr val="009EE2"/>
              </a:solidFill>
              <a:latin typeface="Arial"/>
              <a:cs typeface="Arial"/>
            </a:endParaRPr>
          </a:p>
          <a:p>
            <a:r>
              <a:rPr lang="cs-CZ" sz="2400" b="1">
                <a:latin typeface="Arial"/>
                <a:cs typeface="Arial"/>
              </a:rPr>
              <a:t>Cíl: </a:t>
            </a:r>
            <a:r>
              <a:rPr lang="cs-CZ" sz="2400">
                <a:latin typeface="Arial"/>
                <a:cs typeface="Arial"/>
              </a:rPr>
              <a:t>usnadnit návrat do akademického prostředí</a:t>
            </a:r>
            <a:endParaRPr lang="cs-CZ" sz="2400"/>
          </a:p>
          <a:p>
            <a:r>
              <a:rPr lang="cs-CZ" sz="2400" b="1">
                <a:latin typeface="Arial"/>
                <a:cs typeface="Arial"/>
              </a:rPr>
              <a:t>Metoda: </a:t>
            </a:r>
            <a:r>
              <a:rPr lang="cs-CZ" sz="2400">
                <a:latin typeface="Arial"/>
                <a:cs typeface="Arial"/>
              </a:rPr>
              <a:t>individuální konzultace (živě i online)</a:t>
            </a:r>
            <a:endParaRPr lang="cs-CZ" sz="2400"/>
          </a:p>
          <a:p>
            <a:r>
              <a:rPr lang="cs-CZ" sz="2400">
                <a:latin typeface="Arial"/>
                <a:cs typeface="Arial"/>
              </a:rPr>
              <a:t>Na co můžete onboardingového mentora "použít":</a:t>
            </a:r>
            <a:endParaRPr lang="cs-CZ" sz="2400"/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cs-CZ">
                <a:latin typeface="Arial"/>
                <a:cs typeface="Arial"/>
              </a:rPr>
              <a:t>Nově si nastavit práci a osobní život</a:t>
            </a:r>
            <a:endParaRPr lang="cs-CZ"/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cs-CZ">
                <a:latin typeface="Arial"/>
                <a:cs typeface="Arial"/>
              </a:rPr>
              <a:t>Efektivní organizace práce</a:t>
            </a:r>
            <a:endParaRPr lang="cs-CZ"/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cs-CZ">
                <a:latin typeface="Arial"/>
                <a:cs typeface="Arial"/>
              </a:rPr>
              <a:t>Domluva o pracovní záteži a obsahu práce se stakeholdery na fakultě, katedře a dalšími relevantními osobami</a:t>
            </a:r>
            <a:endParaRPr lang="cs-CZ"/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cs-CZ">
                <a:latin typeface="Arial"/>
                <a:cs typeface="Arial"/>
              </a:rPr>
              <a:t>Srovnat si myšlenky</a:t>
            </a: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cs-CZ">
                <a:latin typeface="Arial"/>
                <a:cs typeface="Arial"/>
              </a:rPr>
              <a:t>Zůstat "on track"</a:t>
            </a:r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41E13B-D505-DB3F-C552-6CA1449155F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C5E891-82FD-738C-1B88-964DF105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043" y="1890954"/>
            <a:ext cx="4558015" cy="30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C7A89-133E-2397-FF6C-0424F429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D100933F-CA28-4C33-430A-4B3756AF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>
                <a:latin typeface="Arial"/>
                <a:cs typeface="Arial"/>
              </a:rPr>
              <a:t>Onboardingový mentoring - příklad zaměření konzultací</a:t>
            </a:r>
            <a:endParaRPr lang="cs-CZ" sz="320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A5CD840-E7C2-45B3-DD51-FD6823F5C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791873"/>
            <a:ext cx="11159635" cy="4601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>
                <a:latin typeface="Arial"/>
                <a:cs typeface="Arial"/>
              </a:rPr>
              <a:t>Vize: </a:t>
            </a:r>
            <a:r>
              <a:rPr lang="cs-CZ" sz="2400">
                <a:latin typeface="Arial"/>
                <a:cs typeface="Arial"/>
              </a:rPr>
              <a:t>co vlastně chci a proč</a:t>
            </a:r>
            <a:endParaRPr lang="cs-CZ" sz="2400" b="1">
              <a:latin typeface="Arial"/>
              <a:cs typeface="Arial"/>
            </a:endParaRPr>
          </a:p>
          <a:p>
            <a:r>
              <a:rPr lang="cs-CZ" sz="2400" b="1">
                <a:latin typeface="Arial"/>
                <a:cs typeface="Arial"/>
              </a:rPr>
              <a:t>Plán: </a:t>
            </a:r>
            <a:r>
              <a:rPr lang="cs-CZ" sz="2400">
                <a:latin typeface="Arial"/>
                <a:cs typeface="Arial"/>
              </a:rPr>
              <a:t>konkrétní cíle, milníky, kroky, harmonogram</a:t>
            </a:r>
            <a:endParaRPr lang="cs-CZ" sz="2400"/>
          </a:p>
          <a:p>
            <a:r>
              <a:rPr lang="cs-CZ" sz="2400" b="1">
                <a:latin typeface="Arial"/>
                <a:cs typeface="Arial"/>
              </a:rPr>
              <a:t>Upskilling: </a:t>
            </a:r>
            <a:r>
              <a:rPr lang="cs-CZ" sz="2400">
                <a:latin typeface="Arial"/>
                <a:cs typeface="Arial"/>
              </a:rPr>
              <a:t>co se potřebuji naučit, abych byl/a úspěšný/á</a:t>
            </a:r>
            <a:endParaRPr lang="cs-CZ" sz="2400"/>
          </a:p>
          <a:p>
            <a:r>
              <a:rPr lang="cs-CZ" sz="2400" b="1">
                <a:latin typeface="Arial"/>
                <a:cs typeface="Arial"/>
              </a:rPr>
              <a:t>Podmínky: </a:t>
            </a:r>
            <a:r>
              <a:rPr lang="cs-CZ" sz="2400">
                <a:latin typeface="Arial"/>
                <a:cs typeface="Arial"/>
              </a:rPr>
              <a:t>jaké podmínky k práci potřebuji vytvořit, s kým chci spolupracovat, jaké kontakty posílit</a:t>
            </a:r>
            <a:endParaRPr lang="cs-CZ" sz="2400"/>
          </a:p>
          <a:p>
            <a:r>
              <a:rPr lang="cs-CZ" sz="2400" b="1">
                <a:latin typeface="Arial"/>
                <a:cs typeface="Arial"/>
              </a:rPr>
              <a:t>Mindset a self-talk: </a:t>
            </a:r>
            <a:r>
              <a:rPr lang="cs-CZ" sz="2400">
                <a:latin typeface="Arial"/>
                <a:cs typeface="Arial"/>
              </a:rPr>
              <a:t>moje pochybnosti, vnitřní brzdy, sebeobraz a způsob, jak reaguji na překážky</a:t>
            </a:r>
            <a:endParaRPr lang="cs-CZ" sz="2400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0C4742-7037-9A3A-F956-C922F0A1E63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3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4EE46-3002-5879-79AA-3F3ED0BE0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0C65FA44-1849-40C9-1C80-B479783A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>
                <a:latin typeface="Arial"/>
                <a:cs typeface="Arial"/>
              </a:rPr>
              <a:t>Onboardingový mentoring – jak se domluvíme</a:t>
            </a:r>
            <a:endParaRPr lang="cs-CZ" sz="320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FB1F7BD-47AD-F920-EA8A-005A5D90F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791873"/>
            <a:ext cx="11159635" cy="4601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 dirty="0">
                <a:latin typeface="Arial"/>
                <a:cs typeface="Arial"/>
              </a:rPr>
              <a:t>Kontakt:</a:t>
            </a:r>
            <a:endParaRPr lang="cs-CZ" sz="2400" b="1" dirty="0"/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cs-CZ" dirty="0">
                <a:latin typeface="Arial"/>
                <a:cs typeface="Arial"/>
                <a:hlinkClick r:id="rId2"/>
              </a:rPr>
              <a:t>Jan.fronek@vse.cz</a:t>
            </a:r>
            <a:endParaRPr lang="cs-CZ" dirty="0">
              <a:latin typeface="Arial"/>
              <a:cs typeface="Arial"/>
            </a:endParaRPr>
          </a:p>
          <a:p>
            <a:pPr lvl="1" indent="-285750">
              <a:buFont typeface="Courier New" panose="020B0604020202020204" pitchFamily="34" charset="0"/>
              <a:buChar char="o"/>
            </a:pPr>
            <a:r>
              <a:rPr lang="cs-CZ" dirty="0">
                <a:latin typeface="Arial"/>
                <a:cs typeface="Arial"/>
              </a:rPr>
              <a:t>737 516 245</a:t>
            </a:r>
          </a:p>
          <a:p>
            <a:r>
              <a:rPr lang="cs-CZ" sz="2400" dirty="0">
                <a:latin typeface="Arial"/>
                <a:cs typeface="Arial"/>
                <a:hlinkClick r:id="rId3"/>
              </a:rPr>
              <a:t>http://www.calendly.com/janfronek</a:t>
            </a:r>
            <a:r>
              <a:rPr lang="cs-CZ" sz="2400" b="1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(nabídka termínů je orientační, lze i jindy)</a:t>
            </a:r>
            <a:endParaRPr lang="cs-CZ" sz="2400" dirty="0"/>
          </a:p>
          <a:p>
            <a:r>
              <a:rPr lang="cs-CZ" sz="2400" dirty="0">
                <a:latin typeface="Arial"/>
                <a:cs typeface="Arial"/>
              </a:rPr>
              <a:t>Více o mně na</a:t>
            </a:r>
            <a:r>
              <a:rPr lang="cs-CZ" sz="2400" b="1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  <a:hlinkClick r:id="rId4"/>
              </a:rPr>
              <a:t>http://www.janfronek.cz/</a:t>
            </a:r>
            <a:r>
              <a:rPr lang="cs-CZ" sz="2400" b="1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a</a:t>
            </a:r>
            <a:r>
              <a:rPr lang="cs-CZ" sz="2400" b="1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  <a:hlinkClick r:id="rId5"/>
              </a:rPr>
              <a:t>https://www.linkedin.com/in/jan-fronek-phd/</a:t>
            </a:r>
            <a:endParaRPr lang="cs-CZ" sz="2400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0B0400-02D5-BBDE-E39F-F3F709443F9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3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Grantová přihláška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5"/>
            <a:ext cx="100171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Na webu Návraty </a:t>
            </a:r>
            <a:r>
              <a:rPr lang="cs-CZ" dirty="0">
                <a:latin typeface="Arial"/>
                <a:cs typeface="Arial"/>
                <a:hlinkClick r:id="rId2"/>
              </a:rPr>
              <a:t>Chci si podat přihlášku</a:t>
            </a:r>
            <a:r>
              <a:rPr lang="cs-CZ" dirty="0">
                <a:latin typeface="Arial"/>
                <a:cs typeface="Arial"/>
              </a:rPr>
              <a:t> </a:t>
            </a:r>
          </a:p>
          <a:p>
            <a:r>
              <a:rPr lang="cs-CZ" dirty="0">
                <a:latin typeface="Arial"/>
                <a:cs typeface="Arial"/>
              </a:rPr>
              <a:t>Formulář Žádost o návratový grant – podává se prostřednictvím </a:t>
            </a:r>
            <a:r>
              <a:rPr lang="cs-CZ" dirty="0" err="1">
                <a:latin typeface="Arial"/>
                <a:cs typeface="Arial"/>
              </a:rPr>
              <a:t>InSIS</a:t>
            </a:r>
            <a:r>
              <a:rPr lang="cs-CZ" dirty="0">
                <a:latin typeface="Arial"/>
                <a:cs typeface="Arial"/>
              </a:rPr>
              <a:t> - </a:t>
            </a:r>
            <a:r>
              <a:rPr lang="cs-CZ" dirty="0">
                <a:latin typeface="Arial"/>
                <a:cs typeface="Arial"/>
                <a:hlinkClick r:id="rId3"/>
              </a:rPr>
              <a:t> Kontaktní centrum </a:t>
            </a:r>
            <a:r>
              <a:rPr lang="cs-CZ" dirty="0">
                <a:latin typeface="Arial"/>
                <a:cs typeface="Arial"/>
              </a:rPr>
              <a:t> ve formátu </a:t>
            </a:r>
            <a:r>
              <a:rPr lang="cs-CZ" dirty="0" err="1">
                <a:latin typeface="Arial"/>
                <a:cs typeface="Arial"/>
              </a:rPr>
              <a:t>pdf</a:t>
            </a:r>
            <a:endParaRPr lang="cs-CZ" dirty="0">
              <a:latin typeface="Arial"/>
              <a:cs typeface="Arial"/>
            </a:endParaRPr>
          </a:p>
          <a:p>
            <a:r>
              <a:rPr lang="cs-CZ" dirty="0">
                <a:latin typeface="Arial"/>
                <a:cs typeface="Arial"/>
              </a:rPr>
              <a:t>V anglickém jazyce</a:t>
            </a:r>
          </a:p>
          <a:p>
            <a:r>
              <a:rPr lang="cs-CZ" dirty="0">
                <a:latin typeface="Arial"/>
                <a:cs typeface="Arial"/>
              </a:rPr>
              <a:t>Náležitosti podrobně v Pravidlech pro žadatele projektů     v soutěži návratových grantů </a:t>
            </a:r>
          </a:p>
          <a:p>
            <a:r>
              <a:rPr lang="cs-CZ" dirty="0">
                <a:latin typeface="Arial"/>
                <a:cs typeface="Arial"/>
              </a:rPr>
              <a:t>Tipy na přípravu projektu </a:t>
            </a:r>
            <a:r>
              <a:rPr lang="cs-CZ" dirty="0">
                <a:latin typeface="Arial"/>
                <a:cs typeface="Arial"/>
                <a:hlinkClick r:id="rId4"/>
              </a:rPr>
              <a:t>Manuál pro podání žádosti</a:t>
            </a:r>
            <a:endParaRPr lang="cs-CZ" dirty="0">
              <a:latin typeface="Arial"/>
              <a:cs typeface="Arial"/>
            </a:endParaRPr>
          </a:p>
          <a:p>
            <a:r>
              <a:rPr lang="cs-CZ" dirty="0">
                <a:latin typeface="Arial"/>
                <a:cs typeface="Arial"/>
              </a:rPr>
              <a:t>Hodnocení </a:t>
            </a:r>
            <a:r>
              <a:rPr lang="cs-CZ" sz="2800" dirty="0">
                <a:latin typeface="Arial"/>
                <a:cs typeface="Arial"/>
                <a:hlinkClick r:id="rId5"/>
              </a:rPr>
              <a:t>Protokol věcného hodnocení </a:t>
            </a:r>
            <a:endParaRPr lang="cs-CZ" dirty="0">
              <a:latin typeface="Arial"/>
              <a:cs typeface="Arial"/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2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Grantová přihláška - kritéria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13CDD9-1183-4EAC-8FD0-13D41900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720410"/>
            <a:ext cx="6329668" cy="48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A9100-15AB-5FCC-6991-6DFE61201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CD115B34-AB7F-D44F-ED60-57731164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Grantová přihláška - formulář</a:t>
            </a:r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B795380-5B72-68C5-C2D2-9673B559B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796"/>
            <a:ext cx="100171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AF0032-C320-F3C1-7BA0-195E0FCDD21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FB03F8-6B02-CCE4-19F4-D28B5F15B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735" y="2500312"/>
            <a:ext cx="67246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Soutěž návratové granty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6"/>
            <a:ext cx="10948996" cy="4195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Grantová soutěž na podporu projektů realizovaných na základě projektu CZ.02.01.01/00/24_037/0013841 Návraty VŠE a výzvy v rámci OP JAK č. 02_24_037 Návraty.</a:t>
            </a:r>
            <a:endParaRPr lang="cs-CZ"/>
          </a:p>
          <a:p>
            <a:r>
              <a:rPr lang="cs-CZ">
                <a:latin typeface="Arial"/>
                <a:cs typeface="Arial"/>
              </a:rPr>
              <a:t>Pro výzkumné pracovníky vracející se po kariérní přestávce k výzkumné kariéře.</a:t>
            </a:r>
          </a:p>
          <a:p>
            <a:r>
              <a:rPr lang="cs-CZ" b="1">
                <a:solidFill>
                  <a:srgbClr val="009EE2"/>
                </a:solidFill>
                <a:latin typeface="Arial"/>
                <a:ea typeface="+mj-ea"/>
                <a:cs typeface="Arial"/>
              </a:rPr>
              <a:t>Žadatel se v soutěži návratových grantů může ucházet o podporu v rámci návratového grantu, který přispěje k tomu, aby přerušení kontinuity vědecké kariéry neznamenalo významné omezení nebo ukončení výzkumné kariéry.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0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47BFD-875A-E0A7-59C5-D3A452BA0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1964CBFB-BD17-D252-9392-3BC49CEC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Grantová přihláška - formulář</a:t>
            </a:r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1AA30A1-9F5F-A0EA-3884-E8F123C80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796"/>
            <a:ext cx="100171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33B96D-E14B-364B-11CB-3FB14556694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84BF51-2B14-5AA5-8758-054841AE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76" y="1789724"/>
            <a:ext cx="5668867" cy="420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953D-5A18-6C8F-0793-616719275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B73BC33F-9C64-F3F8-CB6C-336C2302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Grantová přihláška - formulář</a:t>
            </a:r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E8B0050-5D59-9DB3-5A4A-BF6879C1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796"/>
            <a:ext cx="100171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853A54-DC98-38D8-13E0-995056F6B49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FDF8A5-8407-08F9-A4E9-69665AE1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37" y="1788634"/>
            <a:ext cx="5669900" cy="44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Grantová přihláška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96294"/>
            <a:ext cx="11140794" cy="4495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300">
                <a:latin typeface="Arial"/>
                <a:cs typeface="Arial"/>
              </a:rPr>
              <a:t>Žadatel uvádí mimo jiné informace o plánovaném výzkumu, včetně popisu cílů, plánované aktivity, výsledky a výstupy těchto aktivit, informace o rozpočtu, </a:t>
            </a:r>
            <a:r>
              <a:rPr lang="fr-FR" sz="2300">
                <a:latin typeface="Arial"/>
                <a:cs typeface="Arial"/>
              </a:rPr>
              <a:t>popis souladu s RIS3 strategií</a:t>
            </a:r>
            <a:r>
              <a:rPr lang="cs-CZ" sz="2300">
                <a:latin typeface="Arial"/>
                <a:cs typeface="Arial"/>
              </a:rPr>
              <a:t>, genderovou dimenzi v obsahu výzkumu</a:t>
            </a:r>
          </a:p>
          <a:p>
            <a:r>
              <a:rPr lang="cs-CZ" sz="2300">
                <a:latin typeface="Arial"/>
                <a:cs typeface="Arial"/>
              </a:rPr>
              <a:t>Součástí vyjádření vedoucího pracoviště je jeho souhlas udělený prostřednictvím Kontaktního centra</a:t>
            </a:r>
          </a:p>
          <a:p>
            <a:r>
              <a:rPr lang="cs-CZ" sz="2300">
                <a:latin typeface="Arial"/>
                <a:cs typeface="Arial"/>
              </a:rPr>
              <a:t>Povinné přílohy: </a:t>
            </a:r>
          </a:p>
          <a:p>
            <a:pPr marL="457200" lvl="1" indent="0">
              <a:buNone/>
            </a:pPr>
            <a:r>
              <a:rPr lang="cs-CZ" sz="2700">
                <a:latin typeface="Arial"/>
                <a:cs typeface="Arial"/>
              </a:rPr>
              <a:t>	</a:t>
            </a:r>
            <a:r>
              <a:rPr lang="cs-CZ" sz="2300">
                <a:latin typeface="Arial"/>
                <a:cs typeface="Arial"/>
              </a:rPr>
              <a:t>Kalkulačka žádosti o návratový grant </a:t>
            </a:r>
          </a:p>
          <a:p>
            <a:pPr marL="457200" lvl="1" indent="0">
              <a:buNone/>
            </a:pPr>
            <a:r>
              <a:rPr lang="cs-CZ" sz="2300">
                <a:latin typeface="Arial"/>
                <a:cs typeface="Arial"/>
              </a:rPr>
              <a:t>	Doklady prokazující splnění podmínek kariérní přestávky </a:t>
            </a:r>
          </a:p>
          <a:p>
            <a:pPr marL="457200" lvl="1" indent="0">
              <a:buNone/>
            </a:pPr>
            <a:r>
              <a:rPr lang="cs-CZ" sz="2300" i="1">
                <a:latin typeface="Arial"/>
                <a:cs typeface="Arial"/>
              </a:rPr>
              <a:t>          </a:t>
            </a:r>
            <a:r>
              <a:rPr lang="cs-CZ" sz="2300">
                <a:latin typeface="Arial"/>
                <a:cs typeface="Arial"/>
              </a:rPr>
              <a:t>(za předpokladu, že žadatel není zaměstnancem/studentem VŠE)</a:t>
            </a:r>
          </a:p>
          <a:p>
            <a:pPr marL="457200" lvl="1" indent="0">
              <a:buNone/>
            </a:pPr>
            <a:endParaRPr lang="cs-CZ" sz="230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cs-CZ" sz="2300">
                <a:latin typeface="Arial"/>
                <a:cs typeface="Arial"/>
              </a:rPr>
              <a:t>Formulář žádosti a manuál k vyplnění je na webových stránkách</a:t>
            </a:r>
            <a:endParaRPr lang="cs-CZ" sz="2300"/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0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10FB-71C3-8F98-A2A7-5C2E215EB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75CA430-AEA5-4707-14EC-22877498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Grantová přihláška - otevřená věda</a:t>
            </a:r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C370997-C74D-EF00-82B3-1A4E1BC3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6360"/>
            <a:ext cx="11140794" cy="4495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2300">
                <a:latin typeface="Arial"/>
                <a:cs typeface="Arial"/>
              </a:rPr>
              <a:t>Součástí grantové přihlášky je deklarování naplňování principů otevřené vědy, jak je vyžaduje MŠMT v programech OP JAK </a:t>
            </a:r>
            <a:r>
              <a:rPr lang="cs-CZ" sz="1800">
                <a:latin typeface="Arial"/>
                <a:cs typeface="Arial"/>
              </a:rPr>
              <a:t>(viz.</a:t>
            </a:r>
            <a:r>
              <a:rPr lang="cs-CZ" sz="2300">
                <a:latin typeface="Arial"/>
                <a:cs typeface="Arial"/>
              </a:rPr>
              <a:t> </a:t>
            </a:r>
            <a:r>
              <a:rPr lang="cs-CZ" sz="1800">
                <a:latin typeface="Arial"/>
                <a:cs typeface="Arial"/>
                <a:hlinkClick r:id="rId2"/>
              </a:rPr>
              <a:t>Příručka postupů otevřené vědy</a:t>
            </a:r>
            <a:r>
              <a:rPr lang="cs-CZ" sz="1800">
                <a:latin typeface="Arial"/>
                <a:cs typeface="Arial"/>
              </a:rPr>
              <a:t>).</a:t>
            </a:r>
            <a:endParaRPr lang="en-US" sz="1800" err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300">
                <a:latin typeface="Arial"/>
                <a:cs typeface="Arial"/>
              </a:rPr>
              <a:t>Ve fázi přihlášky je klíčové: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sz="2300">
                <a:latin typeface="Arial"/>
                <a:cs typeface="Arial"/>
              </a:rPr>
              <a:t>popsat plánované </a:t>
            </a:r>
            <a:r>
              <a:rPr lang="cs-CZ" sz="2300" b="1">
                <a:latin typeface="Arial"/>
                <a:cs typeface="Arial"/>
              </a:rPr>
              <a:t>publikační výstupy vzhledem k povinnosti otevřeného přístupu</a:t>
            </a:r>
            <a:r>
              <a:rPr lang="cs-CZ" sz="2300">
                <a:latin typeface="Arial"/>
                <a:cs typeface="Arial"/>
              </a:rPr>
              <a:t> k výsledkům typu J;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sz="2300">
                <a:latin typeface="Arial"/>
                <a:cs typeface="Arial"/>
              </a:rPr>
              <a:t>orientační vyčíslení nákladů &lt;- kontrola OA podmínek (možnosti zelené cesty, licenčních podmínek, APC poplatky) &lt;- vytipování zamýšlené publikační platformy (periodika);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sz="2000">
                <a:latin typeface="Arial"/>
                <a:cs typeface="Arial"/>
              </a:rPr>
              <a:t>náklady na APC poplatky není třeba zahrnovat do rozpočtu NG, na jejich pokrytí jsou vyčleněny finanční prostředky mimo, žádost o tyto prostředky bude zahrnuta do informací pro řešitele projektu po zahájení realizace;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cs-CZ" sz="2300">
                <a:latin typeface="Arial"/>
                <a:cs typeface="Arial"/>
              </a:rPr>
              <a:t>-&gt; pro kontrolu možností OA, licenčních podmínek a případné výše APC poplatků pro publikování u vytipovaných časopisů lze využít služeb CIKS (</a:t>
            </a:r>
            <a:r>
              <a:rPr lang="cs-CZ" sz="2300">
                <a:latin typeface="Arial"/>
                <a:cs typeface="Arial"/>
                <a:hlinkClick r:id="rId3"/>
              </a:rPr>
              <a:t>oa@vse.cz</a:t>
            </a:r>
            <a:r>
              <a:rPr lang="cs-CZ" sz="2300">
                <a:latin typeface="Arial"/>
                <a:cs typeface="Arial"/>
              </a:rPr>
              <a:t>, </a:t>
            </a:r>
            <a:r>
              <a:rPr lang="cs-CZ" sz="2300">
                <a:latin typeface="Arial"/>
                <a:cs typeface="Arial"/>
                <a:hlinkClick r:id="rId4"/>
              </a:rPr>
              <a:t>tereza.ircingova@vse.cz</a:t>
            </a:r>
            <a:r>
              <a:rPr lang="cs-CZ" sz="2300">
                <a:latin typeface="Arial"/>
                <a:cs typeface="Arial"/>
              </a:rPr>
              <a:t>).</a:t>
            </a:r>
            <a:endParaRPr lang="cs-CZ" sz="2300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538AA1-EB3E-C7EF-2D98-98F9D754342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1792A-0A7A-EF16-3ABB-44D859B95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EEEA9E49-7CFC-788B-ECB6-D82106E6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Grantová přihláška - otevřená věda</a:t>
            </a:r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E2800FA-C246-585B-80F3-946D8FF6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15163"/>
            <a:ext cx="11140794" cy="38712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300">
                <a:latin typeface="Arial"/>
                <a:cs typeface="Arial"/>
              </a:rPr>
              <a:t>Ve fázi přihlášky je klíčové:</a:t>
            </a:r>
            <a:endParaRPr lang="en-US"/>
          </a:p>
          <a:p>
            <a:pPr lvl="1">
              <a:buFont typeface="Wingdings" panose="020B0604020202020204" pitchFamily="34" charset="0"/>
              <a:buChar char="Ø"/>
            </a:pPr>
            <a:r>
              <a:rPr lang="cs-CZ" sz="2200">
                <a:latin typeface="Arial"/>
                <a:cs typeface="Arial"/>
              </a:rPr>
              <a:t>stručně </a:t>
            </a:r>
            <a:r>
              <a:rPr lang="cs-CZ" sz="2200" b="1">
                <a:latin typeface="Arial"/>
                <a:cs typeface="Arial"/>
              </a:rPr>
              <a:t>popsat práci s výzkumných daty</a:t>
            </a:r>
            <a:r>
              <a:rPr lang="cs-CZ" sz="2200">
                <a:latin typeface="Arial"/>
                <a:cs typeface="Arial"/>
              </a:rPr>
              <a:t> v rámci NG;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sz="2200">
                <a:latin typeface="Arial"/>
                <a:cs typeface="Arial"/>
              </a:rPr>
              <a:t>jaká data budu využívat, jaká data budou vznikat, odhad rozsahu, možnosti ukládání, popisu a sdílení (na základě typu dat);</a:t>
            </a:r>
            <a:endParaRPr lang="cs-CZ" sz="2200"/>
          </a:p>
          <a:p>
            <a:pPr lvl="1">
              <a:buFont typeface="Wingdings" panose="020B0604020202020204" pitchFamily="34" charset="0"/>
              <a:buChar char="Ø"/>
            </a:pPr>
            <a:r>
              <a:rPr lang="cs-CZ" sz="2200">
                <a:latin typeface="Arial"/>
                <a:cs typeface="Arial"/>
              </a:rPr>
              <a:t>v rozsahu cca jednoho odstavce;</a:t>
            </a:r>
            <a:endParaRPr lang="cs-CZ" sz="2200"/>
          </a:p>
          <a:p>
            <a:pPr lvl="1">
              <a:buFont typeface="Wingdings" panose="020B0604020202020204" pitchFamily="34" charset="0"/>
              <a:buChar char="Ø"/>
            </a:pPr>
            <a:r>
              <a:rPr lang="cs-CZ" sz="2200">
                <a:latin typeface="Arial"/>
                <a:cs typeface="Arial"/>
              </a:rPr>
              <a:t>v rámci deklarování naplňování principů otevřené vědy žadatel též garantuje, že s první průběžnou zprávou o průběhu NG odevzdá Plán správy dat - samostatný dokument, který poměrně podrobně popisuje nakládání s daty a jejich </a:t>
            </a:r>
            <a:r>
              <a:rPr lang="cs-CZ" sz="2200" err="1">
                <a:latin typeface="Arial"/>
                <a:cs typeface="Arial"/>
              </a:rPr>
              <a:t>FAIRifikaci</a:t>
            </a:r>
            <a:r>
              <a:rPr lang="cs-CZ" sz="2200">
                <a:latin typeface="Arial"/>
                <a:cs typeface="Arial"/>
              </a:rPr>
              <a:t>;</a:t>
            </a:r>
            <a:endParaRPr lang="cs-CZ" sz="2200"/>
          </a:p>
          <a:p>
            <a:pPr lvl="1">
              <a:buFont typeface="Wingdings" panose="020B0604020202020204" pitchFamily="34" charset="0"/>
              <a:buChar char="Ø"/>
            </a:pPr>
            <a:r>
              <a:rPr lang="cs-CZ" sz="2200">
                <a:latin typeface="Arial"/>
                <a:cs typeface="Arial"/>
              </a:rPr>
              <a:t>případně popsat i plánované uplatňování nepovinných principů otevřené vědy.</a:t>
            </a:r>
            <a:endParaRPr lang="cs-CZ" sz="22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4A8D47-F490-53FF-CBB9-50B49E609BC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27CEEA-F59E-6F0F-FC9A-76B1F9A42A32}"/>
              </a:ext>
            </a:extLst>
          </p:cNvPr>
          <p:cNvSpPr txBox="1"/>
          <p:nvPr/>
        </p:nvSpPr>
        <p:spPr>
          <a:xfrm>
            <a:off x="838526" y="5583048"/>
            <a:ext cx="915774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err="1">
                <a:latin typeface="Arial"/>
                <a:ea typeface="Calibri"/>
                <a:cs typeface="Calibri"/>
              </a:rPr>
              <a:t>Více</a:t>
            </a:r>
            <a:r>
              <a:rPr lang="en-US" sz="2200" b="1">
                <a:latin typeface="Arial"/>
                <a:ea typeface="Calibri"/>
                <a:cs typeface="Calibri"/>
              </a:rPr>
              <a:t> o </a:t>
            </a:r>
            <a:r>
              <a:rPr lang="en-US" sz="2200" b="1" err="1">
                <a:latin typeface="Arial"/>
                <a:ea typeface="Calibri"/>
                <a:cs typeface="Calibri"/>
              </a:rPr>
              <a:t>otevřené</a:t>
            </a:r>
            <a:r>
              <a:rPr lang="en-US" sz="2200" b="1">
                <a:latin typeface="Arial"/>
                <a:ea typeface="Calibri"/>
                <a:cs typeface="Calibri"/>
              </a:rPr>
              <a:t> </a:t>
            </a:r>
            <a:r>
              <a:rPr lang="en-US" sz="2200" b="1" err="1">
                <a:latin typeface="Arial"/>
                <a:ea typeface="Calibri"/>
                <a:cs typeface="Calibri"/>
              </a:rPr>
              <a:t>vědě</a:t>
            </a:r>
            <a:r>
              <a:rPr lang="en-US" sz="2200" b="1">
                <a:latin typeface="Arial"/>
                <a:ea typeface="Calibri"/>
                <a:cs typeface="Calibri"/>
              </a:rPr>
              <a:t> v NG v </a:t>
            </a:r>
            <a:r>
              <a:rPr lang="en-US" sz="2200" b="1" err="1">
                <a:latin typeface="Arial"/>
                <a:ea typeface="Calibri"/>
                <a:cs typeface="Calibri"/>
              </a:rPr>
              <a:t>příloze</a:t>
            </a:r>
            <a:r>
              <a:rPr lang="en-US" sz="2200" b="1">
                <a:latin typeface="Arial"/>
                <a:ea typeface="Calibri"/>
                <a:cs typeface="Calibri"/>
              </a:rPr>
              <a:t> </a:t>
            </a:r>
            <a:r>
              <a:rPr lang="en-US" sz="2200" b="1" err="1">
                <a:latin typeface="Arial"/>
                <a:ea typeface="Calibri"/>
                <a:cs typeface="Calibri"/>
              </a:rPr>
              <a:t>Schématu</a:t>
            </a:r>
            <a:r>
              <a:rPr lang="en-US" sz="2200" b="1">
                <a:latin typeface="Arial"/>
                <a:ea typeface="Calibri"/>
                <a:cs typeface="Calibri"/>
              </a:rPr>
              <a:t> f) </a:t>
            </a:r>
            <a:r>
              <a:rPr lang="en-US" sz="2200" b="1" err="1">
                <a:latin typeface="Arial"/>
                <a:ea typeface="Calibri"/>
                <a:cs typeface="Calibri"/>
              </a:rPr>
              <a:t>Otevřená</a:t>
            </a:r>
            <a:r>
              <a:rPr lang="en-US" sz="2200" b="1">
                <a:latin typeface="Arial"/>
                <a:ea typeface="Calibri"/>
                <a:cs typeface="Calibri"/>
              </a:rPr>
              <a:t> </a:t>
            </a:r>
            <a:r>
              <a:rPr lang="en-US" sz="2200" b="1" err="1">
                <a:latin typeface="Arial"/>
                <a:ea typeface="Calibri"/>
                <a:cs typeface="Calibri"/>
              </a:rPr>
              <a:t>věda</a:t>
            </a:r>
            <a:r>
              <a:rPr lang="en-US" sz="2200" b="1">
                <a:latin typeface="Arial"/>
                <a:ea typeface="Calibri"/>
                <a:cs typeface="Calibri"/>
              </a:rPr>
              <a:t>.</a:t>
            </a:r>
            <a:endParaRPr lang="en-US" sz="22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2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F1544-F970-EC67-3B39-CD812B3D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DFF78AB-6CA1-1707-B7A9-98AA1DF5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Grantová přihláška - RIS3</a:t>
            </a:r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33D8D41-F119-57E8-3770-4EAC9C33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89968"/>
            <a:ext cx="11140794" cy="4495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200">
                <a:solidFill>
                  <a:srgbClr val="000000"/>
                </a:solidFill>
                <a:latin typeface="Arial"/>
                <a:cs typeface="Arial"/>
              </a:rPr>
              <a:t>V rámci přihlášky bude potřeba vyplnit </a:t>
            </a:r>
            <a:r>
              <a:rPr lang="cs-CZ" sz="2200">
                <a:solidFill>
                  <a:srgbClr val="009EE2"/>
                </a:solidFill>
                <a:latin typeface="Arial"/>
                <a:cs typeface="Arial"/>
              </a:rPr>
              <a:t>"Oborové zařazení projektu dle RIS3"</a:t>
            </a:r>
            <a:r>
              <a:rPr lang="cs-CZ" sz="2200">
                <a:latin typeface="Arial"/>
                <a:cs typeface="Arial"/>
              </a:rPr>
              <a:t>, do kterého váš projekt spadá (výběr naleznete v příloze Karty tematických oblastí zveřejněné na webu, str.3)</a:t>
            </a:r>
          </a:p>
          <a:p>
            <a:r>
              <a:rPr lang="cs-CZ" sz="2200">
                <a:solidFill>
                  <a:srgbClr val="000000"/>
                </a:solidFill>
                <a:latin typeface="Arial"/>
                <a:cs typeface="Arial"/>
              </a:rPr>
              <a:t>RIS3 je národní strategie, která definuje oblasti výzkumu a novací, kde má ČR dlouhodobě smysl investovat.</a:t>
            </a:r>
          </a:p>
          <a:p>
            <a:r>
              <a:rPr lang="cs-CZ" sz="2200" b="1">
                <a:solidFill>
                  <a:srgbClr val="009EE2"/>
                </a:solidFill>
                <a:latin typeface="Arial"/>
                <a:cs typeface="Arial"/>
              </a:rPr>
              <a:t>Jedná se o klasifikaci, nikoli o závazek</a:t>
            </a:r>
            <a:r>
              <a:rPr lang="cs-CZ" sz="2200">
                <a:solidFill>
                  <a:srgbClr val="000000"/>
                </a:solidFill>
                <a:latin typeface="Arial"/>
                <a:cs typeface="Arial"/>
              </a:rPr>
              <a:t> -&gt; nejedná se o omezení ve výzkumu, neznamená to, že musíte spolupracovat s konkrétním oborem.</a:t>
            </a:r>
          </a:p>
          <a:p>
            <a:r>
              <a:rPr lang="cs-CZ" sz="2200">
                <a:solidFill>
                  <a:srgbClr val="000000"/>
                </a:solidFill>
                <a:latin typeface="Arial"/>
                <a:cs typeface="Arial"/>
              </a:rPr>
              <a:t>Oborové zařazení se používá kvůli:</a:t>
            </a:r>
            <a:endParaRPr lang="cs-CZ" sz="2200">
              <a:solidFill>
                <a:srgbClr val="000000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200">
                <a:solidFill>
                  <a:srgbClr val="000000"/>
                </a:solidFill>
                <a:latin typeface="Arial"/>
                <a:cs typeface="Arial"/>
              </a:rPr>
              <a:t>přehledu o tom, co se v ČR zkoumá</a:t>
            </a:r>
            <a:endParaRPr lang="cs-CZ" sz="2200">
              <a:solidFill>
                <a:srgbClr val="000000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200">
                <a:latin typeface="Arial"/>
                <a:cs typeface="Arial"/>
              </a:rPr>
              <a:t>statistice a reportingu vůči EU a státu</a:t>
            </a:r>
            <a:endParaRPr lang="cs-CZ" sz="220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200">
                <a:latin typeface="Arial"/>
                <a:cs typeface="Arial"/>
              </a:rPr>
              <a:t>plánování podpory (např. pro budoucí výzvy)</a:t>
            </a:r>
            <a:endParaRPr lang="cs-CZ" sz="2200"/>
          </a:p>
          <a:p>
            <a:endParaRPr lang="cs-CZ" sz="1900"/>
          </a:p>
          <a:p>
            <a:pPr lvl="1">
              <a:buFont typeface="Courier New" panose="020B0604020202020204" pitchFamily="34" charset="0"/>
              <a:buChar char="o"/>
            </a:pPr>
            <a:endParaRPr lang="cs-CZ" sz="1900"/>
          </a:p>
          <a:p>
            <a:pPr lvl="2">
              <a:buFont typeface="Wingdings" panose="020B0604020202020204" pitchFamily="34" charset="0"/>
              <a:buChar char="§"/>
            </a:pPr>
            <a:endParaRPr lang="cs-CZ" sz="1500"/>
          </a:p>
          <a:p>
            <a:pPr lvl="2">
              <a:buFont typeface="Wingdings" panose="020B0604020202020204" pitchFamily="34" charset="0"/>
              <a:buChar char="§"/>
            </a:pPr>
            <a:endParaRPr lang="cs-CZ" sz="1500"/>
          </a:p>
          <a:p>
            <a:pPr lvl="1">
              <a:buFont typeface="Courier New" panose="020B0604020202020204" pitchFamily="34" charset="0"/>
              <a:buChar char="o"/>
            </a:pPr>
            <a:endParaRPr lang="cs-CZ" sz="1900"/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EE6D9F-FC15-CF2A-825D-280D63BC294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6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F693-86E9-7011-493A-3EEE42D83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4636B506-067F-3AC3-4BAD-CFFEE686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Genderová dimenze v obsahu výzkumu</a:t>
            </a:r>
            <a:endParaRPr lang="cs-CZ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97B5AD5A-AEC9-2E6D-1115-A6EF4233B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89968"/>
            <a:ext cx="11140794" cy="4495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>
                <a:latin typeface="Arial"/>
                <a:cs typeface="Arial"/>
              </a:rPr>
              <a:t>Prostředky Návratového grantu lze poskytnout pouze na žádosti, které se ve svém obsahu výzkumu vyjádří k tématu genderu.</a:t>
            </a:r>
            <a:endParaRPr lang="cs-CZ" sz="1600"/>
          </a:p>
          <a:p>
            <a:r>
              <a:rPr lang="cs-CZ" sz="1600">
                <a:latin typeface="Arial"/>
                <a:cs typeface="Arial"/>
              </a:rPr>
              <a:t>Jak správně vyplnit část "Genderová dimenze" v žádosti o návratový grant: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latin typeface="Arial"/>
                <a:cs typeface="Arial"/>
              </a:rPr>
              <a:t>Položte si otázku: </a:t>
            </a:r>
            <a:r>
              <a:rPr lang="cs-CZ" sz="1600">
                <a:solidFill>
                  <a:srgbClr val="009EE2"/>
                </a:solidFill>
                <a:latin typeface="Arial"/>
                <a:cs typeface="Arial"/>
              </a:rPr>
              <a:t>ovlivňuje gender nějak to, co budu zkoumat nebo komu budou výsledky sloužit?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cs-CZ" sz="1400">
                <a:solidFill>
                  <a:srgbClr val="000000"/>
                </a:solidFill>
                <a:latin typeface="Arial"/>
                <a:cs typeface="Arial"/>
              </a:rPr>
              <a:t>ANO -&gt; musíte popsat jak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cs-CZ" sz="1400">
                <a:solidFill>
                  <a:srgbClr val="000000"/>
                </a:solidFill>
                <a:latin typeface="Arial"/>
                <a:cs typeface="Arial"/>
              </a:rPr>
              <a:t>NE -&gt; musíte vysvětlit proč ne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cs-CZ" sz="1400" b="1">
                <a:solidFill>
                  <a:srgbClr val="000000"/>
                </a:solidFill>
                <a:latin typeface="Arial"/>
                <a:cs typeface="Arial"/>
              </a:rPr>
              <a:t>Obě odpovědi jsou správně. Špatně je pouze "netýká se mě" bez vysvětlení</a:t>
            </a:r>
            <a:endParaRPr lang="cs-CZ" b="1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solidFill>
                  <a:srgbClr val="009EE2"/>
                </a:solidFill>
                <a:latin typeface="Arial"/>
                <a:cs typeface="Arial"/>
              </a:rPr>
              <a:t>Když je odpověď ANO, napište: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cs-CZ" sz="1400">
                <a:latin typeface="Arial"/>
                <a:cs typeface="Arial"/>
              </a:rPr>
              <a:t>zda budete pracovat s daty rozlišenými podle pohlaví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cs-CZ" sz="1400">
                <a:latin typeface="Arial"/>
                <a:cs typeface="Arial"/>
              </a:rPr>
              <a:t>zda bude mít výzkum rozdílné dopady na ženy a muže/různé skupiny</a:t>
            </a:r>
            <a:endParaRPr lang="cs-CZ"/>
          </a:p>
          <a:p>
            <a:pPr lvl="2">
              <a:buFont typeface="Wingdings" panose="020B0604020202020204" pitchFamily="34" charset="0"/>
              <a:buChar char="§"/>
            </a:pPr>
            <a:r>
              <a:rPr lang="cs-CZ" sz="1400">
                <a:latin typeface="Arial"/>
                <a:cs typeface="Arial"/>
              </a:rPr>
              <a:t>zda to zohledňujete v metodice/interpretaci výsledků</a:t>
            </a:r>
            <a:endParaRPr lang="cs-CZ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solidFill>
                  <a:srgbClr val="009EE2"/>
                </a:solidFill>
                <a:latin typeface="Arial"/>
                <a:cs typeface="Arial"/>
              </a:rPr>
              <a:t>Když je odpověď NE, napište: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cs-CZ" sz="1400">
                <a:latin typeface="Arial"/>
                <a:cs typeface="Arial"/>
              </a:rPr>
              <a:t>Věcné zdůvodnění proč ne, např.: "Na základě povahy výzkumného tématu nepředstavuje pohlaví ani gender relevantní proměnnou, protože.."</a:t>
            </a:r>
          </a:p>
          <a:p>
            <a:r>
              <a:rPr lang="cs-CZ" sz="1400">
                <a:latin typeface="Arial"/>
                <a:cs typeface="Arial"/>
              </a:rPr>
              <a:t>Bližší informace jsou k dispozici v dokumentu "Genderová dimenze ve </a:t>
            </a:r>
            <a:r>
              <a:rPr lang="cs-CZ" sz="1400" err="1">
                <a:latin typeface="Arial"/>
                <a:cs typeface="Arial"/>
              </a:rPr>
              <a:t>VaV</a:t>
            </a:r>
            <a:r>
              <a:rPr lang="cs-CZ" sz="1400">
                <a:latin typeface="Arial"/>
                <a:cs typeface="Arial"/>
              </a:rPr>
              <a:t> projektech OP JAK, který je dostupný na stránkách OP JAK (</a:t>
            </a:r>
            <a:r>
              <a:rPr lang="cs-CZ" sz="1400">
                <a:latin typeface="Aptos"/>
                <a:cs typeface="Arial"/>
              </a:rPr>
              <a:t>https://opjak.cz/dokumenty/</a:t>
            </a:r>
            <a:r>
              <a:rPr lang="cs-CZ" sz="1400" err="1">
                <a:latin typeface="Aptos"/>
                <a:cs typeface="Arial"/>
              </a:rPr>
              <a:t>genderova</a:t>
            </a:r>
            <a:r>
              <a:rPr lang="cs-CZ" sz="1400">
                <a:latin typeface="Aptos"/>
                <a:cs typeface="Arial"/>
              </a:rPr>
              <a:t>-dimenze/)</a:t>
            </a:r>
            <a:endParaRPr lang="cs-CZ" sz="1400"/>
          </a:p>
          <a:p>
            <a:endParaRPr lang="cs-CZ" sz="1900"/>
          </a:p>
          <a:p>
            <a:pPr lvl="1">
              <a:buFont typeface="Courier New" panose="020B0604020202020204" pitchFamily="34" charset="0"/>
              <a:buChar char="o"/>
            </a:pPr>
            <a:endParaRPr lang="cs-CZ" sz="1900"/>
          </a:p>
          <a:p>
            <a:pPr lvl="2">
              <a:buFont typeface="Wingdings" panose="020B0604020202020204" pitchFamily="34" charset="0"/>
              <a:buChar char="§"/>
            </a:pPr>
            <a:endParaRPr lang="cs-CZ" sz="1500"/>
          </a:p>
          <a:p>
            <a:pPr lvl="2">
              <a:buFont typeface="Wingdings" panose="020B0604020202020204" pitchFamily="34" charset="0"/>
              <a:buChar char="§"/>
            </a:pPr>
            <a:endParaRPr lang="cs-CZ" sz="1500"/>
          </a:p>
          <a:p>
            <a:pPr lvl="1">
              <a:buFont typeface="Courier New" panose="020B0604020202020204" pitchFamily="34" charset="0"/>
              <a:buChar char="o"/>
            </a:pPr>
            <a:endParaRPr lang="cs-CZ" sz="1900"/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921768-65E7-21EA-6ED2-2FFD0A8099C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3344" y="6188064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8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Kalkulačka žádosti o návratový grant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51" y="2362127"/>
            <a:ext cx="104159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Aktivní formulář, přednastavené sazby</a:t>
            </a:r>
          </a:p>
          <a:p>
            <a:r>
              <a:rPr lang="cs-CZ">
                <a:latin typeface="Arial"/>
                <a:cs typeface="Arial"/>
              </a:rPr>
              <a:t>Žadatel vyplňuje „bílá pole“ z nabídky možností (např. pozice), nebo ručně (úvazky, měsíce zapojení, měsíce čerpání příspěvku, měsíce mobility, počty hodin vzdělávání)</a:t>
            </a: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4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Finanční prostředky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895"/>
            <a:ext cx="104159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Prostředky lze poskytnout pouze na žádosti deklarující</a:t>
            </a:r>
          </a:p>
          <a:p>
            <a:pPr lvl="1"/>
            <a:r>
              <a:rPr lang="cs-CZ" sz="2800" dirty="0">
                <a:effectLst/>
                <a:latin typeface="Arial"/>
                <a:ea typeface="Calibri"/>
                <a:cs typeface="Arial"/>
              </a:rPr>
              <a:t>uplatňování </a:t>
            </a:r>
            <a:r>
              <a:rPr lang="cs-CZ" sz="2800" dirty="0">
                <a:latin typeface="Arial"/>
                <a:cs typeface="Arial"/>
              </a:rPr>
              <a:t>principů</a:t>
            </a:r>
            <a:r>
              <a:rPr lang="cs-CZ" sz="2800" dirty="0">
                <a:effectLst/>
                <a:latin typeface="Arial"/>
                <a:ea typeface="Calibri"/>
                <a:cs typeface="Arial"/>
              </a:rPr>
              <a:t> otevřené vědy</a:t>
            </a:r>
            <a:r>
              <a:rPr lang="cs-CZ" sz="2800" b="1" dirty="0">
                <a:effectLst/>
                <a:latin typeface="Arial"/>
                <a:ea typeface="Calibri"/>
                <a:cs typeface="Arial"/>
              </a:rPr>
              <a:t> </a:t>
            </a:r>
            <a:r>
              <a:rPr lang="cs-CZ" sz="2800" dirty="0">
                <a:effectLst/>
                <a:latin typeface="Arial"/>
                <a:ea typeface="Calibri"/>
                <a:cs typeface="Arial"/>
              </a:rPr>
              <a:t>dle pravidel</a:t>
            </a:r>
            <a:r>
              <a:rPr lang="cs-CZ" sz="2800" dirty="0">
                <a:latin typeface="Arial"/>
                <a:ea typeface="Calibri"/>
                <a:cs typeface="Arial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Příručky postupů otevřené vědy </a:t>
            </a:r>
            <a:r>
              <a:rPr lang="cs-CZ" sz="2800" dirty="0">
                <a:solidFill>
                  <a:srgbClr val="000000"/>
                </a:solidFill>
                <a:latin typeface="Arial"/>
                <a:ea typeface="Calibri"/>
                <a:cs typeface="Arial"/>
                <a:hlinkClick r:id="rId2"/>
              </a:rPr>
              <a:t>OP JAK</a:t>
            </a:r>
            <a:r>
              <a:rPr lang="cs-CZ" sz="28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a přílohy Schématu NG f) Otevřená věda</a:t>
            </a:r>
            <a:endParaRPr lang="cs-CZ" sz="2800" u="sng" dirty="0">
              <a:solidFill>
                <a:srgbClr val="000000"/>
              </a:solidFill>
              <a:effectLst/>
              <a:latin typeface="Arial"/>
              <a:ea typeface="Calibri"/>
              <a:cs typeface="Arial"/>
            </a:endParaRPr>
          </a:p>
          <a:p>
            <a:pPr lvl="1"/>
            <a:r>
              <a:rPr lang="cs-CZ" sz="2800" dirty="0">
                <a:effectLst/>
                <a:latin typeface="Arial"/>
                <a:ea typeface="Calibri"/>
                <a:cs typeface="Arial"/>
              </a:rPr>
              <a:t>vyjadřující se k tématu genderu</a:t>
            </a:r>
            <a:r>
              <a:rPr lang="cs-CZ" sz="2800" dirty="0">
                <a:latin typeface="Arial"/>
                <a:ea typeface="Calibri"/>
                <a:cs typeface="Arial"/>
              </a:rPr>
              <a:t> v obsahu výzkumu</a:t>
            </a:r>
            <a:endParaRPr lang="cs-CZ" sz="2800" dirty="0">
              <a:effectLst/>
              <a:latin typeface="Arial"/>
              <a:ea typeface="Calibri"/>
              <a:cs typeface="Arial"/>
            </a:endParaRP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>
                <a:latin typeface="Arial"/>
                <a:cs typeface="Arial"/>
              </a:rPr>
              <a:t>Na základě smlouvy uzavřené mezi hlavním řešitelem a VŠE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7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 grantových návrhů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150"/>
            <a:ext cx="10377470" cy="4195619"/>
          </a:xfrm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Proces schvalování žádosti zahrnuje následující fáze: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009EE2"/>
                </a:solidFill>
                <a:latin typeface="Arial"/>
                <a:cs typeface="Arial"/>
              </a:rPr>
              <a:t>1. Kontrola přijatelnosti a formálních náležitostí </a:t>
            </a:r>
          </a:p>
          <a:p>
            <a:pPr marL="685800" lvl="1" indent="-285750">
              <a:buFont typeface="Courier New" panose="020B0604020202020204" pitchFamily="34" charset="0"/>
              <a:buChar char="o"/>
            </a:pPr>
            <a:r>
              <a:rPr lang="cs-CZ" sz="1600" dirty="0">
                <a:latin typeface="Arial"/>
                <a:cs typeface="Arial"/>
              </a:rPr>
              <a:t>Provádí oddělení vědy a výzkumu (OVV)</a:t>
            </a:r>
            <a:endParaRPr lang="cs-CZ" sz="1600" dirty="0"/>
          </a:p>
          <a:p>
            <a:pPr marL="685800" lvl="1" indent="-285750">
              <a:buFont typeface="Courier New" panose="020B0604020202020204" pitchFamily="34" charset="0"/>
              <a:buChar char="o"/>
            </a:pPr>
            <a:r>
              <a:rPr lang="cs-CZ" sz="1600" dirty="0">
                <a:latin typeface="Arial"/>
                <a:cs typeface="Arial"/>
              </a:rPr>
              <a:t>Cílem kontroly v rámci 1. fáze je ověření formálních administrativních náležitostí kladených na žádosti o NG a posouzení základních parametrů věcné přijatelnosti žádosti.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>
                <a:solidFill>
                  <a:srgbClr val="009EE2"/>
                </a:solidFill>
                <a:latin typeface="Arial"/>
                <a:cs typeface="Arial"/>
              </a:rPr>
              <a:t>2. Věcné hodnocení</a:t>
            </a:r>
          </a:p>
          <a:p>
            <a:pPr marL="685800" lvl="1" indent="-285750">
              <a:buFont typeface="Courier New" panose="020B0604020202020204" pitchFamily="34" charset="0"/>
              <a:buChar char="o"/>
            </a:pPr>
            <a:r>
              <a:rPr lang="cs-CZ" sz="1600" dirty="0">
                <a:latin typeface="Arial"/>
                <a:cs typeface="Arial"/>
              </a:rPr>
              <a:t>Provádí externí odborní hodnotitelé -&gt; jsou vypracovány 2 nezávislé odborné posudky.</a:t>
            </a:r>
          </a:p>
          <a:p>
            <a:pPr marL="685800" lvl="1" indent="-285750">
              <a:buFont typeface="Courier New" panose="020B0604020202020204" pitchFamily="34" charset="0"/>
              <a:buChar char="o"/>
            </a:pPr>
            <a:r>
              <a:rPr lang="cs-CZ" sz="1600" dirty="0">
                <a:latin typeface="Arial"/>
                <a:cs typeface="Arial"/>
              </a:rPr>
              <a:t>Cílem je posoudit odbornou kvalitu předložených žádostí - výzkumných záměrů. 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009EE2"/>
                </a:solidFill>
                <a:latin typeface="Arial"/>
                <a:cs typeface="Arial"/>
              </a:rPr>
              <a:t>3. Výběr projektů</a:t>
            </a:r>
          </a:p>
          <a:p>
            <a:pPr marL="685800" lvl="1" indent="-285750">
              <a:buFont typeface="Courier New" panose="020B0604020202020204" pitchFamily="34" charset="0"/>
              <a:buChar char="o"/>
            </a:pPr>
            <a:r>
              <a:rPr lang="cs-CZ" sz="1600" dirty="0">
                <a:latin typeface="Arial"/>
                <a:cs typeface="Arial"/>
              </a:rPr>
              <a:t>Výběr projektů provádí Grantová komise VŠE.</a:t>
            </a:r>
          </a:p>
          <a:p>
            <a:pPr marL="685800" lvl="1" indent="-285750">
              <a:buFont typeface="Courier New" panose="020B0604020202020204" pitchFamily="34" charset="0"/>
              <a:buChar char="o"/>
            </a:pPr>
            <a:r>
              <a:rPr lang="cs-CZ" sz="1600" dirty="0">
                <a:latin typeface="Arial"/>
                <a:cs typeface="Arial"/>
              </a:rPr>
              <a:t>Fungování a složení Grantové komise VŠE  - směrnice Grantový řád Návraty VŠE (SR 1/2026).</a:t>
            </a:r>
          </a:p>
          <a:p>
            <a:pPr marL="685800" lvl="1" indent="-285750">
              <a:buFont typeface="Courier New" panose="020B0604020202020204" pitchFamily="34" charset="0"/>
              <a:buChar char="o"/>
            </a:pPr>
            <a:r>
              <a:rPr lang="cs-CZ" sz="1600" dirty="0">
                <a:latin typeface="Arial"/>
                <a:cs typeface="Arial"/>
              </a:rPr>
              <a:t>Podpořen může být počet žádostí odpovídající alokaci výzvy (29M).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4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Kariérní přestávka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6"/>
            <a:ext cx="10377470" cy="41956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latin typeface="Arial"/>
                <a:cs typeface="Arial"/>
              </a:rPr>
              <a:t>Období trvající minimálně 180 kalendářních dní, během kterého výzkumný pracovník nemohl plně vykonávat činnost v oblasti výzkumu a vývoje z důvodů: </a:t>
            </a:r>
          </a:p>
          <a:p>
            <a:pPr lvl="2"/>
            <a:r>
              <a:rPr lang="cs-CZ" sz="2600">
                <a:latin typeface="Arial"/>
                <a:cs typeface="Arial"/>
              </a:rPr>
              <a:t>mateřské nebo rodičovské dovolené</a:t>
            </a:r>
          </a:p>
          <a:p>
            <a:pPr lvl="2"/>
            <a:r>
              <a:rPr lang="cs-CZ" sz="2600">
                <a:latin typeface="Arial"/>
                <a:cs typeface="Arial"/>
              </a:rPr>
              <a:t>dlouhodobé péče o blízkou osobu*</a:t>
            </a:r>
          </a:p>
          <a:p>
            <a:pPr lvl="2"/>
            <a:r>
              <a:rPr lang="cs-CZ" sz="2600">
                <a:latin typeface="Arial"/>
                <a:cs typeface="Arial"/>
              </a:rPr>
              <a:t>dlouhodobé nemoci</a:t>
            </a:r>
          </a:p>
          <a:p>
            <a:pPr lvl="1"/>
            <a:endParaRPr lang="cs-CZ" sz="1800" i="1"/>
          </a:p>
          <a:p>
            <a:pPr marL="457200" lvl="1" indent="0">
              <a:buNone/>
            </a:pPr>
            <a:r>
              <a:rPr lang="cs-CZ" sz="1800" i="1">
                <a:latin typeface="Arial"/>
                <a:cs typeface="Arial"/>
              </a:rPr>
              <a:t>*</a:t>
            </a:r>
            <a:r>
              <a:rPr lang="cs-CZ" sz="2200" i="1">
                <a:latin typeface="Arial"/>
                <a:cs typeface="Arial"/>
              </a:rPr>
              <a:t> nezbytná dlouhodobá osobní péče poskytovaná dítěti do zahájení povinného předškolního vzdělávání, tj. do konce srpna kalendářního roku, ve kterém dítě dosáhlo věku 5 let, nebo osobě blízké, která se nachází v dlouhodobě nepříznivém zdravotním stavu</a:t>
            </a: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6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Vykazování činnosti / ukončení projektu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5476"/>
            <a:ext cx="11177338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600" dirty="0"/>
              <a:t>Informace k povinnému vykazování činnosti (průběžná zpráva každých 6 měsíců), k přerušení či k ukončení projektu (závěrečná zpráva),  k publicitě, k evidenci a administraci prostředků atd.</a:t>
            </a:r>
          </a:p>
          <a:p>
            <a:pPr marL="914400" lvl="2" indent="0">
              <a:buNone/>
            </a:pPr>
            <a:r>
              <a:rPr lang="cs-CZ" sz="3300" dirty="0">
                <a:hlinkClick r:id="rId2"/>
              </a:rPr>
              <a:t> Pravidla pro žadatele projektů</a:t>
            </a:r>
            <a:r>
              <a:rPr lang="cs-CZ" sz="3300" dirty="0"/>
              <a:t> </a:t>
            </a:r>
          </a:p>
          <a:p>
            <a:pPr marL="0" indent="0">
              <a:buNone/>
            </a:pPr>
            <a:r>
              <a:rPr lang="cs-CZ" sz="2600" b="1" dirty="0"/>
              <a:t>	</a:t>
            </a:r>
          </a:p>
          <a:p>
            <a:r>
              <a:rPr lang="cs-CZ" dirty="0"/>
              <a:t>Webové stránky Oddělení vědy a výzkumu</a:t>
            </a:r>
          </a:p>
          <a:p>
            <a:pPr marL="457200" lvl="1" indent="0">
              <a:buNone/>
            </a:pPr>
            <a:endParaRPr lang="cs-CZ" sz="1800" dirty="0">
              <a:ea typeface="Calibri"/>
            </a:endParaRPr>
          </a:p>
          <a:p>
            <a:pPr marL="457200" lvl="1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0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Hospodaření s grantovými prostředky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502"/>
            <a:ext cx="11071852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latin typeface="Arial"/>
                <a:cs typeface="Arial"/>
              </a:rPr>
              <a:t>Dle Kalkulačky žádosti se jedná o tyto typy nákladů:</a:t>
            </a:r>
            <a:endParaRPr lang="cs-CZ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000" b="1" dirty="0">
                <a:solidFill>
                  <a:srgbClr val="009EE2"/>
                </a:solidFill>
                <a:latin typeface="Arial"/>
                <a:cs typeface="Arial"/>
              </a:rPr>
              <a:t>OSOBNÍ NÁKLADY HLAVNÍHO ŘEŠITELE</a:t>
            </a:r>
            <a:endParaRPr lang="cs-CZ" sz="2000" b="1">
              <a:solidFill>
                <a:srgbClr val="009EE2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000" b="1" dirty="0">
                <a:latin typeface="Arial"/>
                <a:cs typeface="Arial"/>
              </a:rPr>
              <a:t>Příspěvek na péči o dítě nebo osobu blízkou: </a:t>
            </a:r>
            <a:r>
              <a:rPr lang="cs-CZ" sz="2000" dirty="0">
                <a:latin typeface="Arial"/>
                <a:cs typeface="Arial"/>
              </a:rPr>
              <a:t>hrazen formou navýšení mzdy hlavního řešitele</a:t>
            </a:r>
            <a:endParaRPr lang="en-US" sz="2000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000" b="1" dirty="0">
                <a:latin typeface="Arial"/>
                <a:cs typeface="Arial"/>
              </a:rPr>
              <a:t>Mentor a Pomocný odborný tým</a:t>
            </a:r>
            <a:r>
              <a:rPr lang="cs-CZ" sz="2000" dirty="0">
                <a:latin typeface="Arial"/>
                <a:cs typeface="Arial"/>
              </a:rPr>
              <a:t>: odměňování na základě pracovněprávního vztahu; přípravu smluv zajišťuje projektová kancelář ve spolupráci s vedoucím katedry a tajemnicí</a:t>
            </a:r>
            <a:endParaRPr lang="en-US" sz="2000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000" b="1" dirty="0">
                <a:latin typeface="Arial"/>
                <a:cs typeface="Arial"/>
              </a:rPr>
              <a:t>Příspěvek na vzdělávání:</a:t>
            </a:r>
            <a:r>
              <a:rPr lang="cs-CZ" sz="2000" dirty="0">
                <a:latin typeface="Arial"/>
                <a:cs typeface="Arial"/>
              </a:rPr>
              <a:t> vykazován jako jednotkový náklad dle pravidel OP JAK (administrativně zjednodušené vykazování - musí být zřejmá přítomnost hl. řešitele na vzdělávací akci).</a:t>
            </a:r>
            <a:endParaRPr lang="en-US" sz="2000">
              <a:latin typeface="Arial"/>
              <a:cs typeface="Arial"/>
            </a:endParaRPr>
          </a:p>
          <a:p>
            <a:pPr lvl="1"/>
            <a:r>
              <a:rPr lang="cs-CZ" sz="2000" b="1" dirty="0">
                <a:latin typeface="Arial"/>
                <a:cs typeface="Arial"/>
              </a:rPr>
              <a:t>Příspěvek na výjezdovou mobilitu:</a:t>
            </a:r>
            <a:r>
              <a:rPr lang="cs-CZ" sz="2000" dirty="0">
                <a:latin typeface="Arial"/>
                <a:cs typeface="Arial"/>
              </a:rPr>
              <a:t> vykazován jako jednotkový náklad dle pravidel OP JAK (administrativně zjednodušené vykazování - cestovní příkaz a zpráva o mobilitě).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cs-CZ" sz="1600" dirty="0"/>
          </a:p>
          <a:p>
            <a:pPr marL="1200150" lvl="1" indent="-285750">
              <a:buFont typeface="Courier New,monospace"/>
              <a:buChar char="o"/>
            </a:pPr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  <a:p>
            <a:pPr lvl="1">
              <a:buFont typeface="Courier New" panose="020B0604020202020204" pitchFamily="34" charset="0"/>
              <a:buChar char="o"/>
            </a:pPr>
            <a:endParaRPr lang="cs-CZ" sz="1600" dirty="0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2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197C0-7E8E-F464-259B-2256EBAC6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C72E7CE8-ADBA-2666-8F21-A27D2681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Hospodaření s grantovými prostředky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3019883-2716-1406-3DA5-4C209792B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502"/>
            <a:ext cx="104159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latin typeface="Arial"/>
                <a:cs typeface="Arial"/>
              </a:rPr>
              <a:t>OSOBNÍ NÁKLADY HLAVNÍHO ŘEŠITELE</a:t>
            </a:r>
            <a:endParaRPr lang="cs-CZ" b="1" dirty="0"/>
          </a:p>
          <a:p>
            <a:r>
              <a:rPr lang="cs-CZ" sz="1800" b="1" dirty="0">
                <a:solidFill>
                  <a:srgbClr val="FF0000"/>
                </a:solidFill>
                <a:latin typeface="Arial"/>
                <a:cs typeface="Arial"/>
              </a:rPr>
              <a:t>Sazba v Kalkulačce žádosti je uvedena v superhrubém! -&gt; není to tedy přímo to, co jako </a:t>
            </a:r>
            <a:r>
              <a:rPr lang="cs-CZ" sz="1800" b="1">
                <a:solidFill>
                  <a:srgbClr val="FF0000"/>
                </a:solidFill>
                <a:latin typeface="Arial"/>
                <a:cs typeface="Arial"/>
              </a:rPr>
              <a:t>hlavní řešitel dostanete na pracovní smlouvu</a:t>
            </a:r>
          </a:p>
          <a:p>
            <a:endParaRPr lang="cs-CZ" b="1" dirty="0">
              <a:latin typeface="Arial"/>
              <a:cs typeface="Arial"/>
            </a:endParaRPr>
          </a:p>
          <a:p>
            <a:pPr lvl="1" indent="-285750">
              <a:buFont typeface="Courier New" panose="020B0604020202020204" pitchFamily="34" charset="0"/>
              <a:buChar char="o"/>
            </a:pPr>
            <a:endParaRPr lang="cs-CZ">
              <a:solidFill>
                <a:srgbClr val="000000"/>
              </a:solidFill>
              <a:latin typeface="Arial"/>
              <a:cs typeface="Arial"/>
            </a:endParaRPr>
          </a:p>
          <a:p>
            <a:endParaRPr lang="cs-CZ" sz="900">
              <a:solidFill>
                <a:srgbClr val="333333"/>
              </a:solidFill>
              <a:highlight>
                <a:srgbClr val="FFFFFF"/>
              </a:highlight>
              <a:latin typeface="Segoe UI"/>
              <a:cs typeface="Segoe UI"/>
            </a:endParaRPr>
          </a:p>
          <a:p>
            <a:endParaRPr lang="cs-CZ" sz="900">
              <a:solidFill>
                <a:srgbClr val="333333"/>
              </a:solidFill>
              <a:highlight>
                <a:srgbClr val="FFFFFF"/>
              </a:highlight>
              <a:latin typeface="Segoe UI"/>
              <a:cs typeface="Segoe U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5F8482-A9F7-12B2-8B74-AB4AB05B66D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BD1478-AEDB-5EAF-3C83-251F0AC29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17660"/>
              </p:ext>
            </p:extLst>
          </p:nvPr>
        </p:nvGraphicFramePr>
        <p:xfrm>
          <a:off x="1441373" y="3415228"/>
          <a:ext cx="9303416" cy="1565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551">
                  <a:extLst>
                    <a:ext uri="{9D8B030D-6E8A-4147-A177-3AD203B41FA5}">
                      <a16:colId xmlns:a16="http://schemas.microsoft.com/office/drawing/2014/main" val="417278312"/>
                    </a:ext>
                  </a:extLst>
                </a:gridCol>
                <a:gridCol w="4520865">
                  <a:extLst>
                    <a:ext uri="{9D8B030D-6E8A-4147-A177-3AD203B41FA5}">
                      <a16:colId xmlns:a16="http://schemas.microsoft.com/office/drawing/2014/main" val="1019420885"/>
                    </a:ext>
                  </a:extLst>
                </a:gridCol>
              </a:tblGrid>
              <a:tr h="7489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Junior/Ph.D.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Senior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382451"/>
                  </a:ext>
                </a:extLst>
              </a:tr>
              <a:tr h="236266">
                <a:tc>
                  <a:txBody>
                    <a:bodyPr/>
                    <a:lstStyle/>
                    <a:p>
                      <a:r>
                        <a:rPr lang="en-US" dirty="0" err="1"/>
                        <a:t>Sazba</a:t>
                      </a:r>
                      <a:r>
                        <a:rPr lang="en-US" dirty="0"/>
                        <a:t> 500 (</a:t>
                      </a:r>
                      <a:r>
                        <a:rPr lang="en-US" dirty="0" err="1"/>
                        <a:t>minimální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personální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náklady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Sazba</a:t>
                      </a:r>
                      <a:r>
                        <a:rPr lang="en-US" dirty="0"/>
                        <a:t> 633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minimální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personální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náklady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856567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dirty="0"/>
                        <a:t>53 562 </a:t>
                      </a:r>
                      <a:r>
                        <a:rPr lang="en-US" sz="2000" b="1" dirty="0" err="1"/>
                        <a:t>Kč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měsíční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hrubá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mzda</a:t>
                      </a:r>
                      <a:r>
                        <a:rPr lang="en-US" sz="2000" b="1" dirty="0"/>
                        <a:t>)</a:t>
                      </a:r>
                      <a:endParaRPr lang="en-US" sz="2000" b="1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dirty="0"/>
                        <a:t>67 810 </a:t>
                      </a:r>
                      <a:r>
                        <a:rPr lang="en-US" sz="2000" b="1" dirty="0" err="1"/>
                        <a:t>Kč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měsíční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hrubá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mzda</a:t>
                      </a:r>
                      <a:r>
                        <a:rPr lang="en-US" sz="2000" b="1" dirty="0"/>
                        <a:t>)</a:t>
                      </a:r>
                      <a:endParaRPr lang="en-US" sz="2000" b="1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6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6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Paušál 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5475"/>
            <a:ext cx="10948371" cy="466574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= rozdíl mezi celkovou výší měsíčních prostředků a minimálními personálními náklady</a:t>
            </a:r>
          </a:p>
          <a:p>
            <a:pPr marL="0" indent="0">
              <a:buNone/>
            </a:pPr>
            <a:r>
              <a:rPr lang="cs-CZ" b="1" dirty="0">
                <a:latin typeface="Arial"/>
                <a:cs typeface="Arial"/>
              </a:rPr>
              <a:t>V Kalkulačce žádosti znázorněno:</a:t>
            </a:r>
            <a:endParaRPr lang="cs-CZ" b="1" dirty="0"/>
          </a:p>
          <a:p>
            <a:pPr marL="457200" indent="-457200"/>
            <a:r>
              <a:rPr lang="cs-CZ" dirty="0">
                <a:latin typeface="Arial"/>
                <a:cs typeface="Arial"/>
              </a:rPr>
              <a:t>Junior/</a:t>
            </a:r>
            <a:r>
              <a:rPr lang="cs-CZ" dirty="0" err="1">
                <a:latin typeface="Arial"/>
                <a:cs typeface="Arial"/>
              </a:rPr>
              <a:t>Ph.D.Student</a:t>
            </a:r>
            <a:r>
              <a:rPr lang="cs-CZ" dirty="0">
                <a:latin typeface="Arial"/>
                <a:cs typeface="Arial"/>
              </a:rPr>
              <a:t>: (575 – 500) × délka grantu</a:t>
            </a:r>
            <a:endParaRPr lang="cs-CZ" dirty="0"/>
          </a:p>
          <a:p>
            <a:pPr marL="457200" indent="-457200"/>
            <a:r>
              <a:rPr lang="cs-CZ" dirty="0">
                <a:latin typeface="Arial"/>
                <a:cs typeface="Arial"/>
              </a:rPr>
              <a:t>Senior: (727 – 633) × délka grantu</a:t>
            </a:r>
            <a:endParaRPr lang="cs-CZ" dirty="0"/>
          </a:p>
          <a:p>
            <a:pPr marL="0" indent="0">
              <a:buNone/>
            </a:pPr>
            <a:endParaRPr lang="cs-CZ" sz="29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900" b="1" dirty="0">
                <a:latin typeface="Arial"/>
                <a:cs typeface="Arial"/>
              </a:rPr>
              <a:t>Čerpání</a:t>
            </a:r>
            <a:endParaRPr lang="en-US" sz="2900" dirty="0">
              <a:latin typeface="Arial"/>
              <a:cs typeface="Arial"/>
            </a:endParaRPr>
          </a:p>
          <a:p>
            <a:pPr lvl="1"/>
            <a:r>
              <a:rPr lang="cs-CZ" dirty="0">
                <a:latin typeface="Arial"/>
                <a:cs typeface="Arial"/>
              </a:rPr>
              <a:t>50 % paušálu -&gt; </a:t>
            </a:r>
            <a:r>
              <a:rPr lang="cs-CZ" b="1" dirty="0">
                <a:latin typeface="Arial"/>
                <a:cs typeface="Arial"/>
              </a:rPr>
              <a:t>celoškolní režie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cs-CZ" dirty="0">
                <a:latin typeface="Arial"/>
                <a:cs typeface="Arial"/>
              </a:rPr>
              <a:t>50 % paušálu -&gt; </a:t>
            </a:r>
            <a:r>
              <a:rPr lang="cs-CZ" b="1" dirty="0">
                <a:latin typeface="Arial"/>
                <a:cs typeface="Arial"/>
              </a:rPr>
              <a:t>hlavní řešitel 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latin typeface="Arial"/>
                <a:cs typeface="Arial"/>
              </a:rPr>
              <a:t>Využití</a:t>
            </a:r>
          </a:p>
          <a:p>
            <a:pPr lvl="1"/>
            <a:r>
              <a:rPr lang="cs-CZ" dirty="0">
                <a:latin typeface="Arial"/>
                <a:cs typeface="Arial"/>
              </a:rPr>
              <a:t>není vázán na konkrétní položky</a:t>
            </a:r>
          </a:p>
          <a:p>
            <a:pPr lvl="1"/>
            <a:r>
              <a:rPr lang="cs-CZ" dirty="0">
                <a:latin typeface="Arial"/>
                <a:cs typeface="Arial"/>
              </a:rPr>
              <a:t>nepodléhá samostatnému vykazování</a:t>
            </a:r>
          </a:p>
          <a:p>
            <a:pPr lvl="1"/>
            <a:r>
              <a:rPr lang="cs-CZ" dirty="0">
                <a:latin typeface="Arial"/>
                <a:cs typeface="Arial"/>
              </a:rPr>
              <a:t>slouží k pokrytí ostatních nákladů souvisejících s realizací projektu</a:t>
            </a:r>
          </a:p>
          <a:p>
            <a:pPr lvl="1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0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Sankce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5476"/>
            <a:ext cx="11177338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Nedodržení povinností může vést k uplatnění sankcí ze strany VŠE, rozhoduje GK na základě: </a:t>
            </a: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        - nízké kvality a neplnění výstupů</a:t>
            </a: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        - nepředložení průběžné zprávy o činnosti nebo závěrečné zprávy ve stanoveném termínu</a:t>
            </a: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        - nedodržení pravidel publicity, afiliace a DV</a:t>
            </a: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        - nedodržení principů otevřené vědy</a:t>
            </a: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        - neúplného vyúčtování přidělené dotace na návratový grant</a:t>
            </a: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        - porušení podmínek smlouvy návratového grantu</a:t>
            </a:r>
          </a:p>
          <a:p>
            <a:r>
              <a:rPr lang="cs-CZ">
                <a:latin typeface="Arial"/>
                <a:cs typeface="Arial"/>
              </a:rPr>
              <a:t>Pozastavení čerpání, příp. ukončení projektu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7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Všeobecné pokyny a informace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5476"/>
            <a:ext cx="11177338" cy="4495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>
                <a:latin typeface="Arial"/>
                <a:cs typeface="Arial"/>
              </a:rPr>
              <a:t>Dodržovat stanovená pravidla týkající se publicity, správného uvádění afiliace a ochrany duševního vlastnictví  </a:t>
            </a:r>
          </a:p>
          <a:p>
            <a:r>
              <a:rPr lang="cs-CZ">
                <a:latin typeface="Arial"/>
                <a:cs typeface="Arial"/>
              </a:rPr>
              <a:t>Veškeré výstupy projektu musí být </a:t>
            </a:r>
            <a:r>
              <a:rPr lang="cs-CZ" err="1">
                <a:latin typeface="Arial"/>
                <a:cs typeface="Arial"/>
              </a:rPr>
              <a:t>afiliovány</a:t>
            </a:r>
            <a:r>
              <a:rPr lang="cs-CZ">
                <a:latin typeface="Arial"/>
                <a:cs typeface="Arial"/>
              </a:rPr>
              <a:t> na VŠE a na konkrétní projekt</a:t>
            </a:r>
          </a:p>
          <a:p>
            <a:r>
              <a:rPr lang="cs-CZ">
                <a:latin typeface="Arial"/>
                <a:cs typeface="Arial"/>
              </a:rPr>
              <a:t>Členové řešitelského týmu včetně hlavního řešitele nemohou mít          v souvislosti s těmito výstupy žádné další afiliace mimo VŠE;  zároveň nesmí být výstupy projektu </a:t>
            </a:r>
            <a:r>
              <a:rPr lang="cs-CZ" err="1">
                <a:latin typeface="Arial"/>
                <a:cs typeface="Arial"/>
              </a:rPr>
              <a:t>afiliovány</a:t>
            </a:r>
            <a:r>
              <a:rPr lang="cs-CZ">
                <a:latin typeface="Arial"/>
                <a:cs typeface="Arial"/>
              </a:rPr>
              <a:t> na žádný jiný projekt</a:t>
            </a:r>
          </a:p>
          <a:p>
            <a:r>
              <a:rPr lang="cs-CZ">
                <a:latin typeface="Arial"/>
                <a:cs typeface="Arial"/>
              </a:rPr>
              <a:t>Na všech dokumentech souvisejících s projektem </a:t>
            </a:r>
            <a:r>
              <a:rPr lang="cs-CZ" err="1">
                <a:latin typeface="Arial"/>
                <a:cs typeface="Arial"/>
              </a:rPr>
              <a:t>logolink</a:t>
            </a:r>
            <a:r>
              <a:rPr lang="cs-CZ">
                <a:latin typeface="Arial"/>
                <a:cs typeface="Arial"/>
              </a:rPr>
              <a:t> Spolufinancováno EU + MŠMT</a:t>
            </a:r>
          </a:p>
          <a:p>
            <a:r>
              <a:rPr lang="cs-CZ">
                <a:latin typeface="Arial"/>
                <a:cs typeface="Arial"/>
              </a:rPr>
              <a:t>Pravidla povinné publicity jsou přístupná </a:t>
            </a:r>
            <a:r>
              <a:rPr lang="cs-CZ">
                <a:latin typeface="Arial"/>
                <a:cs typeface="Arial"/>
                <a:hlinkClick r:id="rId2"/>
              </a:rPr>
              <a:t>https://opjak.cz/publicita/</a:t>
            </a:r>
            <a:r>
              <a:rPr lang="cs-CZ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        </a:t>
            </a:r>
            <a:endParaRPr lang="cs-CZ">
              <a:latin typeface="Arial"/>
              <a:cs typeface="Arial"/>
            </a:endParaRPr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3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5476"/>
            <a:ext cx="11177338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dirty="0"/>
              <a:t>Odkaz na Návraty VŠE  </a:t>
            </a:r>
            <a:r>
              <a:rPr lang="cs-CZ" sz="2400" dirty="0">
                <a:hlinkClick r:id="rId2"/>
              </a:rPr>
              <a:t>zde</a:t>
            </a:r>
            <a:r>
              <a:rPr lang="cs-CZ" sz="2400" dirty="0"/>
              <a:t>    </a:t>
            </a:r>
            <a:r>
              <a:rPr lang="cs-CZ" sz="1800" dirty="0"/>
              <a:t>	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Kontakty:</a:t>
            </a:r>
          </a:p>
          <a:p>
            <a:pPr marL="457200" lvl="1" indent="0">
              <a:buNone/>
            </a:pPr>
            <a:r>
              <a:rPr lang="cs-CZ" sz="1800" dirty="0"/>
              <a:t>       OVV 	Mgr. Soňa Macurová </a:t>
            </a:r>
            <a:r>
              <a:rPr lang="cs-CZ" sz="1800" dirty="0">
                <a:hlinkClick r:id="rId3"/>
              </a:rPr>
              <a:t>sona.macurova@vse.cz</a:t>
            </a:r>
            <a:endParaRPr lang="cs-CZ" sz="1800" dirty="0"/>
          </a:p>
          <a:p>
            <a:pPr marL="457200" lvl="1" indent="0">
              <a:buNone/>
            </a:pPr>
            <a:r>
              <a:rPr lang="cs-CZ" sz="1800" dirty="0"/>
              <a:t>	CIKS 	Mgr. Tereza </a:t>
            </a:r>
            <a:r>
              <a:rPr lang="cs-CZ" sz="1800" dirty="0" err="1"/>
              <a:t>Ircingová</a:t>
            </a:r>
            <a:r>
              <a:rPr lang="cs-CZ" sz="1800" dirty="0"/>
              <a:t> </a:t>
            </a:r>
            <a:r>
              <a:rPr lang="cs-CZ" sz="1800" dirty="0">
                <a:hlinkClick r:id="rId4"/>
              </a:rPr>
              <a:t>tereza.ircingová@vse.cz</a:t>
            </a:r>
            <a:endParaRPr lang="cs-CZ" sz="1800" dirty="0"/>
          </a:p>
          <a:p>
            <a:pPr marL="457200" lvl="1" indent="0">
              <a:buNone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	PK 	Bc. Klára Měcháčková 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5"/>
              </a:rPr>
              <a:t>klara.mechacková@vse</a:t>
            </a:r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  <a:hlinkClick r:id="rId5"/>
              </a:rPr>
              <a:t>.cz</a:t>
            </a:r>
            <a:endParaRPr lang="cs-CZ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cs-CZ" sz="1800" dirty="0">
                <a:ea typeface="Calibri"/>
              </a:rPr>
              <a:t>       </a:t>
            </a:r>
            <a:r>
              <a:rPr lang="cs-CZ" sz="1800" dirty="0" err="1">
                <a:ea typeface="Calibri"/>
              </a:rPr>
              <a:t>Onboardingový</a:t>
            </a:r>
            <a:r>
              <a:rPr lang="cs-CZ" sz="1800" dirty="0">
                <a:ea typeface="Calibri"/>
              </a:rPr>
              <a:t> </a:t>
            </a:r>
            <a:r>
              <a:rPr lang="cs-CZ" sz="1800">
                <a:ea typeface="Calibri"/>
              </a:rPr>
              <a:t>mentoring      Mgr</a:t>
            </a:r>
            <a:r>
              <a:rPr lang="cs-CZ" sz="1800" dirty="0">
                <a:ea typeface="Calibri"/>
              </a:rPr>
              <a:t>. Jan Froněk, Ph.D. </a:t>
            </a:r>
            <a:r>
              <a:rPr lang="cs-CZ" sz="1800" dirty="0">
                <a:latin typeface="Arial"/>
                <a:cs typeface="Arial"/>
                <a:hlinkClick r:id="rId6"/>
              </a:rPr>
              <a:t>Jan.fronek@vse.cz</a:t>
            </a:r>
            <a:endParaRPr lang="cs-CZ" sz="1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cs-CZ" sz="1800" dirty="0">
              <a:ea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8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0A8D6-6AA5-E8EF-AEBE-C2D686AE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2">
            <a:extLst>
              <a:ext uri="{FF2B5EF4-FFF2-40B4-BE49-F238E27FC236}">
                <a16:creationId xmlns:a16="http://schemas.microsoft.com/office/drawing/2014/main" id="{126AF36F-E8EA-E9C4-C656-FF9516396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115624"/>
            <a:ext cx="10515601" cy="1106575"/>
          </a:xfrm>
        </p:spPr>
        <p:txBody>
          <a:bodyPr/>
          <a:lstStyle/>
          <a:p>
            <a:r>
              <a:rPr lang="cs-CZ">
                <a:latin typeface="Arial"/>
                <a:cs typeface="Arial"/>
              </a:rPr>
              <a:t>Prostor pro dotazy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1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2">
            <a:extLst>
              <a:ext uri="{FF2B5EF4-FFF2-40B4-BE49-F238E27FC236}">
                <a16:creationId xmlns:a16="http://schemas.microsoft.com/office/drawing/2014/main" id="{286A7C96-717D-46F5-B5B2-C8AABD327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115624"/>
            <a:ext cx="10515601" cy="1106575"/>
          </a:xfrm>
        </p:spPr>
        <p:txBody>
          <a:bodyPr/>
          <a:lstStyle/>
          <a:p>
            <a:r>
              <a:rPr lang="cs-CZ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199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Harmonogram 1. kola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6"/>
            <a:ext cx="104159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rial"/>
                <a:cs typeface="Arial"/>
              </a:rPr>
              <a:t>Vyhlášení 1. kola proběhne </a:t>
            </a:r>
            <a:r>
              <a:rPr lang="cs-CZ" b="1" dirty="0">
                <a:latin typeface="Arial"/>
                <a:cs typeface="Arial"/>
              </a:rPr>
              <a:t>1.3.2026</a:t>
            </a:r>
          </a:p>
          <a:p>
            <a:r>
              <a:rPr lang="cs-CZ" dirty="0">
                <a:latin typeface="Arial"/>
                <a:cs typeface="Arial"/>
              </a:rPr>
              <a:t>Konec příjmu žádostí je stanoven k </a:t>
            </a:r>
            <a:r>
              <a:rPr lang="cs-CZ" b="1" dirty="0">
                <a:latin typeface="Arial"/>
                <a:cs typeface="Arial"/>
              </a:rPr>
              <a:t>30.4.2026, 12:00</a:t>
            </a:r>
          </a:p>
          <a:p>
            <a:r>
              <a:rPr lang="cs-CZ" dirty="0">
                <a:latin typeface="Arial"/>
                <a:cs typeface="Arial"/>
              </a:rPr>
              <a:t>Zahájení realizace projektu</a:t>
            </a:r>
            <a:r>
              <a:rPr lang="cs-CZ" b="1" dirty="0">
                <a:latin typeface="Arial"/>
                <a:cs typeface="Arial"/>
              </a:rPr>
              <a:t> 1.8.2026</a:t>
            </a:r>
          </a:p>
          <a:p>
            <a:endParaRPr lang="cs-CZ" dirty="0"/>
          </a:p>
          <a:p>
            <a:r>
              <a:rPr lang="cs-CZ" dirty="0">
                <a:latin typeface="Arial"/>
                <a:cs typeface="Arial"/>
              </a:rPr>
              <a:t>Doba realizace projektu soutěže návratových grantů v rámci 1. kola je min. </a:t>
            </a:r>
            <a:r>
              <a:rPr lang="cs-CZ" b="1" dirty="0">
                <a:solidFill>
                  <a:srgbClr val="009EE2"/>
                </a:solidFill>
                <a:latin typeface="Arial"/>
                <a:cs typeface="Arial"/>
              </a:rPr>
              <a:t>12 měsíců</a:t>
            </a:r>
            <a:r>
              <a:rPr lang="cs-CZ" dirty="0">
                <a:latin typeface="Arial"/>
                <a:cs typeface="Arial"/>
              </a:rPr>
              <a:t>, max. </a:t>
            </a:r>
            <a:r>
              <a:rPr lang="cs-CZ" b="1" dirty="0">
                <a:solidFill>
                  <a:srgbClr val="009EE2"/>
                </a:solidFill>
                <a:latin typeface="Arial"/>
                <a:cs typeface="Arial"/>
              </a:rPr>
              <a:t>32 měsíců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https://veda.vse.cz/navraty-vse/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8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Řešitelský tým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1447"/>
            <a:ext cx="104159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Řešitelský tým může mít maximálně 5 členů</a:t>
            </a:r>
          </a:p>
          <a:p>
            <a:r>
              <a:rPr lang="cs-CZ">
                <a:latin typeface="Arial"/>
                <a:cs typeface="Arial"/>
              </a:rPr>
              <a:t>-&gt; 1 hlavní řešitel + 1-4 členové pomocného odborného týmu</a:t>
            </a:r>
          </a:p>
          <a:p>
            <a:r>
              <a:rPr lang="cs-CZ" b="1">
                <a:solidFill>
                  <a:srgbClr val="009EE2"/>
                </a:solidFill>
                <a:latin typeface="Arial"/>
                <a:cs typeface="Arial"/>
              </a:rPr>
              <a:t>tj. tým musí mít minimálně 2 členy</a:t>
            </a:r>
          </a:p>
          <a:p>
            <a:pPr marL="457200" lvl="1" indent="0">
              <a:buNone/>
            </a:pPr>
            <a:endParaRPr lang="cs-CZ" sz="2600">
              <a:latin typeface="Arial"/>
              <a:cs typeface="Arial"/>
            </a:endParaRP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6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Hlavní řešitel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6"/>
            <a:ext cx="104159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Je studentem doktorského studijního programu nebo již získal titul Ph.D. (či jeho ekvivalent)</a:t>
            </a:r>
          </a:p>
          <a:p>
            <a:r>
              <a:rPr lang="cs-CZ">
                <a:latin typeface="Arial"/>
                <a:cs typeface="Arial"/>
              </a:rPr>
              <a:t>Nachází se na kariérní přestávce, nebo od jejího ukončení do data podání žádosti neuplynulo více než 12 měsíců</a:t>
            </a:r>
          </a:p>
          <a:p>
            <a:r>
              <a:rPr lang="cs-CZ">
                <a:latin typeface="Arial"/>
                <a:cs typeface="Arial"/>
              </a:rPr>
              <a:t>Je-li žadatel student DS, pak téma projektu nesmí být totožné s tématem dizertační práce</a:t>
            </a:r>
          </a:p>
          <a:p>
            <a:r>
              <a:rPr lang="cs-CZ">
                <a:latin typeface="Arial"/>
                <a:cs typeface="Arial"/>
              </a:rPr>
              <a:t>Zapojení do projektu s úvazkem v rozsahu</a:t>
            </a:r>
            <a:r>
              <a:rPr lang="cs-CZ" b="1">
                <a:latin typeface="Arial"/>
                <a:cs typeface="Arial"/>
              </a:rPr>
              <a:t> 0,5-1,0 FTE </a:t>
            </a:r>
            <a:r>
              <a:rPr lang="cs-CZ">
                <a:latin typeface="Arial"/>
                <a:cs typeface="Arial"/>
              </a:rPr>
              <a:t>           v každém měsíci realizace projektu</a:t>
            </a: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0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FC7CD-2B60-50C3-61FC-F809303AC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6EB5C680-D1BE-80ED-1F9C-ABAAF9F2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Hlavní řešitel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7126FB0-A84B-07D1-9533-92E7EDC91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476"/>
            <a:ext cx="104159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009EE2"/>
                </a:solidFill>
                <a:latin typeface="Arial"/>
                <a:cs typeface="Arial"/>
              </a:rPr>
              <a:t>Výzkumný pracovník - junior</a:t>
            </a:r>
            <a:endParaRPr lang="cs-CZ" dirty="0">
              <a:solidFill>
                <a:srgbClr val="009EE2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>
                <a:latin typeface="Arial"/>
                <a:cs typeface="Arial"/>
              </a:rPr>
              <a:t>výzkumný pracovník, u kterého uplynulo </a:t>
            </a:r>
            <a:r>
              <a:rPr lang="cs-CZ" b="1" dirty="0">
                <a:latin typeface="Arial"/>
                <a:cs typeface="Arial"/>
              </a:rPr>
              <a:t>nejvýše 7 let</a:t>
            </a:r>
            <a:r>
              <a:rPr lang="cs-CZ" dirty="0">
                <a:latin typeface="Arial"/>
                <a:cs typeface="Arial"/>
              </a:rPr>
              <a:t> od udělení jeho akademického titulu Ph.D. nebo jeho ekvivalentu</a:t>
            </a:r>
          </a:p>
          <a:p>
            <a:r>
              <a:rPr lang="cs-CZ">
                <a:solidFill>
                  <a:srgbClr val="009EE2"/>
                </a:solidFill>
                <a:latin typeface="Arial"/>
                <a:cs typeface="Arial"/>
              </a:rPr>
              <a:t>Výzkumný pracovník - senior</a:t>
            </a:r>
            <a:endParaRPr lang="cs-CZ" dirty="0">
              <a:solidFill>
                <a:srgbClr val="009EE2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>
                <a:latin typeface="Arial"/>
                <a:cs typeface="Arial"/>
              </a:rPr>
              <a:t>výzkumný pracovník, u kterého uplynulo </a:t>
            </a:r>
            <a:r>
              <a:rPr lang="cs-CZ" b="1" dirty="0">
                <a:latin typeface="Arial"/>
                <a:cs typeface="Arial"/>
              </a:rPr>
              <a:t>více než 7 let</a:t>
            </a:r>
            <a:r>
              <a:rPr lang="cs-CZ" dirty="0">
                <a:latin typeface="Arial"/>
                <a:cs typeface="Arial"/>
              </a:rPr>
              <a:t> od udělení jeho akademického titulu Ph.D. nebo jeho ekvivalentu</a:t>
            </a:r>
            <a:endParaRPr lang="cs-CZ"/>
          </a:p>
          <a:p>
            <a:pPr lvl="1">
              <a:buFont typeface="Courier New" panose="020B0604020202020204" pitchFamily="34" charset="0"/>
              <a:buChar char="o"/>
            </a:pPr>
            <a:endParaRPr lang="cs-CZ" dirty="0"/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2D5C84-AE0C-D871-24F0-7982F94C45C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5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Podpora, kterou lze využít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987"/>
            <a:ext cx="10415954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Odborný mentor</a:t>
            </a:r>
            <a:endParaRPr lang="cs-CZ"/>
          </a:p>
          <a:p>
            <a:r>
              <a:rPr lang="cs-CZ">
                <a:latin typeface="Arial"/>
                <a:cs typeface="Arial"/>
              </a:rPr>
              <a:t>Příspěvek na péči o dítě či osobu blízkou</a:t>
            </a:r>
          </a:p>
          <a:p>
            <a:r>
              <a:rPr lang="cs-CZ">
                <a:latin typeface="Arial"/>
                <a:cs typeface="Arial"/>
              </a:rPr>
              <a:t>Výjezdová mobilita</a:t>
            </a:r>
          </a:p>
          <a:p>
            <a:r>
              <a:rPr lang="cs-CZ">
                <a:latin typeface="Arial"/>
                <a:cs typeface="Arial"/>
              </a:rPr>
              <a:t>Odborné vzdělávání</a:t>
            </a:r>
          </a:p>
          <a:p>
            <a:r>
              <a:rPr lang="cs-CZ" i="1">
                <a:latin typeface="Arial"/>
                <a:cs typeface="Arial"/>
              </a:rPr>
              <a:t>Onboardingový mentoring (Mgr. Jan Froněk, Ph.D.)</a:t>
            </a:r>
            <a:endParaRPr lang="cs-CZ" i="1"/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3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0" y="1023268"/>
            <a:ext cx="10372725" cy="689952"/>
          </a:xfrm>
        </p:spPr>
        <p:txBody>
          <a:bodyPr/>
          <a:lstStyle/>
          <a:p>
            <a:r>
              <a:rPr lang="cs-CZ"/>
              <a:t>Pomocný odborný tým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570A1D5-4BE6-4BF1-AA6A-C4CD9C20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10" y="1866717"/>
            <a:ext cx="10752959" cy="41397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>
                <a:latin typeface="Arial"/>
                <a:cs typeface="Arial"/>
              </a:rPr>
              <a:t>Výzkumný pracovník</a:t>
            </a:r>
            <a:r>
              <a:rPr lang="cs-CZ">
                <a:latin typeface="Arial"/>
                <a:cs typeface="Arial"/>
              </a:rPr>
              <a:t> – senior </a:t>
            </a:r>
          </a:p>
          <a:p>
            <a:r>
              <a:rPr lang="cs-CZ" b="1">
                <a:latin typeface="Arial"/>
                <a:cs typeface="Arial"/>
              </a:rPr>
              <a:t>Výzkumný pracovník</a:t>
            </a:r>
            <a:r>
              <a:rPr lang="cs-CZ">
                <a:latin typeface="Arial"/>
                <a:cs typeface="Arial"/>
              </a:rPr>
              <a:t> – junior (včetně studenta doktorského studijního programu) </a:t>
            </a:r>
          </a:p>
          <a:p>
            <a:r>
              <a:rPr lang="cs-CZ" b="1">
                <a:latin typeface="Arial"/>
                <a:cs typeface="Arial"/>
              </a:rPr>
              <a:t>Technický pracovník </a:t>
            </a:r>
            <a:r>
              <a:rPr lang="cs-CZ">
                <a:latin typeface="Arial"/>
                <a:cs typeface="Arial"/>
              </a:rPr>
              <a:t>(pracovník, který zajišťuje odbornou obsluhu/fungování využívané infrastruktury; náplní jeho práce není provádění výzkumu)</a:t>
            </a:r>
          </a:p>
          <a:p>
            <a:r>
              <a:rPr lang="cs-CZ" b="1">
                <a:latin typeface="Arial"/>
                <a:cs typeface="Arial"/>
              </a:rPr>
              <a:t>Další specialista </a:t>
            </a:r>
            <a:r>
              <a:rPr lang="cs-CZ">
                <a:latin typeface="Arial"/>
                <a:cs typeface="Arial"/>
              </a:rPr>
              <a:t>(pracovník podílející se na realizaci návratového grantu; náplní jeho práce není provádění výzkumu) </a:t>
            </a:r>
          </a:p>
          <a:p>
            <a:endParaRPr lang="cs-CZ"/>
          </a:p>
          <a:p>
            <a:r>
              <a:rPr lang="cs-CZ">
                <a:latin typeface="Arial"/>
                <a:cs typeface="Arial"/>
              </a:rPr>
              <a:t>Součet úvazků členů pomocného odborného týmu: </a:t>
            </a:r>
            <a:r>
              <a:rPr lang="cs-CZ" b="1">
                <a:solidFill>
                  <a:srgbClr val="009EE2"/>
                </a:solidFill>
                <a:latin typeface="Arial"/>
                <a:cs typeface="Arial"/>
              </a:rPr>
              <a:t>max. 2 FTE</a:t>
            </a:r>
          </a:p>
          <a:p>
            <a:endParaRPr lang="cs-CZ"/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ADF2D-C1D7-4B8D-BE19-C208E02E94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321" y="6090785"/>
            <a:ext cx="4159250" cy="60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1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Úvodní sním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E_CZ_16_9.potx" id="{71C18D9F-46A0-4237-97B9-532C70CC3545}" vid="{54C86B8C-B0B4-43D4-B48C-9EC845265A50}"/>
    </a:ext>
  </a:extLst>
</a:theme>
</file>

<file path=ppt/theme/theme2.xml><?xml version="1.0" encoding="utf-8"?>
<a:theme xmlns:a="http://schemas.openxmlformats.org/drawingml/2006/main" name="Mezititulek / Závě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E_CZ_16_9.potx" id="{71C18D9F-46A0-4237-97B9-532C70CC3545}" vid="{FE1EABBD-40FD-4B3F-A88F-A396519EC308}"/>
    </a:ext>
  </a:extLst>
</a:theme>
</file>

<file path=ppt/theme/theme3.xml><?xml version="1.0" encoding="utf-8"?>
<a:theme xmlns:a="http://schemas.openxmlformats.org/drawingml/2006/main" name="Běžné stránk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E_CZ_16_9.potx" id="{71C18D9F-46A0-4237-97B9-532C70CC3545}" vid="{213A5797-252C-4D12-A9FF-BF996031D17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6bdc21-08f1-4d5b-af0a-b4dae6fb5ee4">
      <Terms xmlns="http://schemas.microsoft.com/office/infopath/2007/PartnerControls"/>
    </lcf76f155ced4ddcb4097134ff3c332f>
    <TaxCatchAll xmlns="23246031-01d5-4cbd-b789-61f2fc549f1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138200180D7947811F8A80E9000340" ma:contentTypeVersion="10" ma:contentTypeDescription="Vytvoří nový dokument" ma:contentTypeScope="" ma:versionID="db7bdbb57ee2a4ff1a7c5ba69987b2a8">
  <xsd:schema xmlns:xsd="http://www.w3.org/2001/XMLSchema" xmlns:xs="http://www.w3.org/2001/XMLSchema" xmlns:p="http://schemas.microsoft.com/office/2006/metadata/properties" xmlns:ns2="b66bdc21-08f1-4d5b-af0a-b4dae6fb5ee4" xmlns:ns3="23246031-01d5-4cbd-b789-61f2fc549f1d" targetNamespace="http://schemas.microsoft.com/office/2006/metadata/properties" ma:root="true" ma:fieldsID="978fa08581578b5342fc37e6ba8ee8b7" ns2:_="" ns3:_="">
    <xsd:import namespace="b66bdc21-08f1-4d5b-af0a-b4dae6fb5ee4"/>
    <xsd:import namespace="23246031-01d5-4cbd-b789-61f2fc549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bdc21-08f1-4d5b-af0a-b4dae6fb5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babb5542-b20f-476f-b885-dfe2db771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46031-01d5-4cbd-b789-61f2fc549f1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f105a8b-2fae-4082-af74-17053b1d6b09}" ma:internalName="TaxCatchAll" ma:showField="CatchAllData" ma:web="23246031-01d5-4cbd-b789-61f2fc549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DA898A-8026-4D32-AA6F-CB8B4B8DBF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6B7A8F-9607-4DEE-8212-1DFC8F8A2D2C}">
  <ds:schemaRefs>
    <ds:schemaRef ds:uri="23246031-01d5-4cbd-b789-61f2fc549f1d"/>
    <ds:schemaRef ds:uri="b64eb98d-89b9-4dc4-af18-3d50ab7e0b82"/>
    <ds:schemaRef ds:uri="b66bdc21-08f1-4d5b-af0a-b4dae6fb5ee4"/>
    <ds:schemaRef ds:uri="ec1619cb-6cdf-459b-bc77-40184c20858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F66E93-829D-44A6-8881-06AE5DA4CD8C}">
  <ds:schemaRefs>
    <ds:schemaRef ds:uri="23246031-01d5-4cbd-b789-61f2fc549f1d"/>
    <ds:schemaRef ds:uri="b66bdc21-08f1-4d5b-af0a-b4dae6fb5e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pptx_šablona_VSE_CZ_16_9 (1)</Template>
  <TotalTime>86</TotalTime>
  <Words>2383</Words>
  <Application>Microsoft Office PowerPoint</Application>
  <PresentationFormat>Širokoúhlá obrazovka</PresentationFormat>
  <Paragraphs>272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38</vt:i4>
      </vt:variant>
    </vt:vector>
  </HeadingPairs>
  <TitlesOfParts>
    <vt:vector size="49" baseType="lpstr">
      <vt:lpstr>Aptos</vt:lpstr>
      <vt:lpstr>Arial</vt:lpstr>
      <vt:lpstr>Calibri</vt:lpstr>
      <vt:lpstr>Courier New</vt:lpstr>
      <vt:lpstr>Courier New,monospace</vt:lpstr>
      <vt:lpstr>Segoe UI</vt:lpstr>
      <vt:lpstr>Wingdings</vt:lpstr>
      <vt:lpstr>Wingdings,Sans-Serif</vt:lpstr>
      <vt:lpstr>Úvodní snímek</vt:lpstr>
      <vt:lpstr>Mezititulek / Závěr</vt:lpstr>
      <vt:lpstr>Běžné stránky</vt:lpstr>
      <vt:lpstr>Návratové granty</vt:lpstr>
      <vt:lpstr>Soutěž návratové granty</vt:lpstr>
      <vt:lpstr>Kariérní přestávka</vt:lpstr>
      <vt:lpstr>Harmonogram 1. kola</vt:lpstr>
      <vt:lpstr>Řešitelský tým</vt:lpstr>
      <vt:lpstr>Hlavní řešitel</vt:lpstr>
      <vt:lpstr>Hlavní řešitel</vt:lpstr>
      <vt:lpstr>Podpora, kterou lze využít</vt:lpstr>
      <vt:lpstr>Pomocný odborný tým</vt:lpstr>
      <vt:lpstr>Odborný mentor</vt:lpstr>
      <vt:lpstr>Příspěvek na péči o dítě či osobu blízkou</vt:lpstr>
      <vt:lpstr>Výjezdová mobilita hlavního řešitele</vt:lpstr>
      <vt:lpstr>Odborné vzdělávání</vt:lpstr>
      <vt:lpstr>Onboardingový mentoring</vt:lpstr>
      <vt:lpstr>Onboardingový mentoring - příklad zaměření konzultací</vt:lpstr>
      <vt:lpstr>Onboardingový mentoring – jak se domluvíme</vt:lpstr>
      <vt:lpstr>Grantová přihláška</vt:lpstr>
      <vt:lpstr>Grantová přihláška - kritéria</vt:lpstr>
      <vt:lpstr>Grantová přihláška - formulář</vt:lpstr>
      <vt:lpstr>Grantová přihláška - formulář</vt:lpstr>
      <vt:lpstr>Grantová přihláška - formulář</vt:lpstr>
      <vt:lpstr>Grantová přihláška</vt:lpstr>
      <vt:lpstr>Grantová přihláška - otevřená věda</vt:lpstr>
      <vt:lpstr>Grantová přihláška - otevřená věda</vt:lpstr>
      <vt:lpstr>Grantová přihláška - RIS3</vt:lpstr>
      <vt:lpstr>Genderová dimenze v obsahu výzkumu</vt:lpstr>
      <vt:lpstr>Kalkulačka žádosti o návratový grant </vt:lpstr>
      <vt:lpstr>Finanční prostředky</vt:lpstr>
      <vt:lpstr>Hodnocení grantových návrhů</vt:lpstr>
      <vt:lpstr>Vykazování činnosti / ukončení projektu</vt:lpstr>
      <vt:lpstr>Hospodaření s grantovými prostředky</vt:lpstr>
      <vt:lpstr>Hospodaření s grantovými prostředky</vt:lpstr>
      <vt:lpstr>Paušál </vt:lpstr>
      <vt:lpstr>Sankce</vt:lpstr>
      <vt:lpstr>Všeobecné pokyny a informace</vt:lpstr>
      <vt:lpstr>Kontakty</vt:lpstr>
      <vt:lpstr>Prostor pro dotazy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 adipiscing elit. Etiam commodo dui eget wisi.</dc:title>
  <dc:creator>Soňa Macurová</dc:creator>
  <cp:lastModifiedBy>Soňa Macurová</cp:lastModifiedBy>
  <cp:revision>215</cp:revision>
  <dcterms:created xsi:type="dcterms:W3CDTF">2026-01-07T11:50:58Z</dcterms:created>
  <dcterms:modified xsi:type="dcterms:W3CDTF">2026-02-12T11:56:23Z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0x01010003138200180D7947811F8A80E9000340</vt:lpwstr>
  </property>
  <property fmtid="{D5CDD505-2E9C-101B-9397-08002B2CF9AE}" pid="3" name="MediaServiceImageTags">
    <vt:lpwstr/>
  </property>
</Properties>
</file>